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Times New Roman Bold" charset="1" panose="02030802070405020303"/>
      <p:regular r:id="rId22"/>
    </p:embeddedFont>
    <p:embeddedFont>
      <p:font typeface="Times New Roman" charset="1" panose="02030502070405020303"/>
      <p:regular r:id="rId23"/>
    </p:embeddedFont>
    <p:embeddedFont>
      <p:font typeface="Times New Roman Italics" charset="1" panose="02030502070405090303"/>
      <p:regular r:id="rId24"/>
    </p:embeddedFont>
    <p:embeddedFont>
      <p:font typeface="News Cycle Bold" charset="1" panose="02000803000000000000"/>
      <p:regular r:id="rId25"/>
    </p:embeddedFont>
    <p:embeddedFont>
      <p:font typeface="Oswald Bold" charset="1" panose="00000800000000000000"/>
      <p:regular r:id="rId26"/>
    </p:embeddedFont>
    <p:embeddedFont>
      <p:font typeface="Times New Roman Bold Italics" charset="1" panose="02030802070405090303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Relationship Id="rId3" Target="../media/image63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50.png" Type="http://schemas.openxmlformats.org/officeDocument/2006/relationships/image"/><Relationship Id="rId7" Target="../media/image51.sv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6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67.pn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Relationship Id="rId3" Target="../media/image69.png" Type="http://schemas.openxmlformats.org/officeDocument/2006/relationships/image"/><Relationship Id="rId4" Target="../media/image70.png" Type="http://schemas.openxmlformats.org/officeDocument/2006/relationships/image"/><Relationship Id="rId5" Target="../media/image71.svg" Type="http://schemas.openxmlformats.org/officeDocument/2006/relationships/image"/><Relationship Id="rId6" Target="../media/image21.png" Type="http://schemas.openxmlformats.org/officeDocument/2006/relationships/image"/><Relationship Id="rId7" Target="../media/image22.svg" Type="http://schemas.openxmlformats.org/officeDocument/2006/relationships/image"/><Relationship Id="rId8" Target="../media/image48.png" Type="http://schemas.openxmlformats.org/officeDocument/2006/relationships/image"/><Relationship Id="rId9" Target="../media/image49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3.png" Type="http://schemas.openxmlformats.org/officeDocument/2006/relationships/image"/><Relationship Id="rId6" Target="../media/image7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png" Type="http://schemas.openxmlformats.org/officeDocument/2006/relationships/image"/><Relationship Id="rId4" Target="../media/image77.svg" Type="http://schemas.openxmlformats.org/officeDocument/2006/relationships/image"/><Relationship Id="rId5" Target="../media/image78.png" Type="http://schemas.openxmlformats.org/officeDocument/2006/relationships/image"/><Relationship Id="rId6" Target="../media/image79.svg" Type="http://schemas.openxmlformats.org/officeDocument/2006/relationships/image"/><Relationship Id="rId7" Target="../media/image80.png" Type="http://schemas.openxmlformats.org/officeDocument/2006/relationships/image"/><Relationship Id="rId8" Target="../media/image81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2.png" Type="http://schemas.openxmlformats.org/officeDocument/2006/relationships/image"/><Relationship Id="rId4" Target="../media/image83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.png" Type="http://schemas.openxmlformats.org/officeDocument/2006/relationships/image"/><Relationship Id="rId11" Target="../media/image12.png" Type="http://schemas.openxmlformats.org/officeDocument/2006/relationships/image"/><Relationship Id="rId12" Target="../media/image13.svg" Type="http://schemas.openxmlformats.org/officeDocument/2006/relationships/image"/><Relationship Id="rId13" Target="../media/image14.png" Type="http://schemas.openxmlformats.org/officeDocument/2006/relationships/image"/><Relationship Id="rId14" Target="../media/image15.png" Type="http://schemas.openxmlformats.org/officeDocument/2006/relationships/image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0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2.svg" Type="http://schemas.openxmlformats.org/officeDocument/2006/relationships/image"/><Relationship Id="rId11" Target="../media/image23.png" Type="http://schemas.openxmlformats.org/officeDocument/2006/relationships/image"/><Relationship Id="rId12" Target="../media/image24.svg" Type="http://schemas.openxmlformats.org/officeDocument/2006/relationships/image"/><Relationship Id="rId13" Target="../media/image25.png" Type="http://schemas.openxmlformats.org/officeDocument/2006/relationships/image"/><Relationship Id="rId14" Target="../media/image26.svg" Type="http://schemas.openxmlformats.org/officeDocument/2006/relationships/image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7.png" Type="http://schemas.openxmlformats.org/officeDocument/2006/relationships/image"/><Relationship Id="rId4" Target="../media/image28.svg" Type="http://schemas.openxmlformats.org/officeDocument/2006/relationships/image"/><Relationship Id="rId5" Target="../media/image29.png" Type="http://schemas.openxmlformats.org/officeDocument/2006/relationships/image"/><Relationship Id="rId6" Target="../media/image30.svg" Type="http://schemas.openxmlformats.org/officeDocument/2006/relationships/image"/><Relationship Id="rId7" Target="../media/image31.png" Type="http://schemas.openxmlformats.org/officeDocument/2006/relationships/image"/><Relationship Id="rId8" Target="../media/image32.svg" Type="http://schemas.openxmlformats.org/officeDocument/2006/relationships/image"/><Relationship Id="rId9" Target="../media/image33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png" Type="http://schemas.openxmlformats.org/officeDocument/2006/relationships/image"/><Relationship Id="rId11" Target="../media/image43.svg" Type="http://schemas.openxmlformats.org/officeDocument/2006/relationships/image"/><Relationship Id="rId12" Target="../media/image44.png" Type="http://schemas.openxmlformats.org/officeDocument/2006/relationships/image"/><Relationship Id="rId13" Target="../media/image45.png" Type="http://schemas.openxmlformats.org/officeDocument/2006/relationships/image"/><Relationship Id="rId14" Target="../media/image46.png" Type="http://schemas.openxmlformats.org/officeDocument/2006/relationships/image"/><Relationship Id="rId15" Target="../media/image47.png" Type="http://schemas.openxmlformats.org/officeDocument/2006/relationships/image"/><Relationship Id="rId16" Target="../media/image48.png" Type="http://schemas.openxmlformats.org/officeDocument/2006/relationships/image"/><Relationship Id="rId17" Target="../media/image49.svg" Type="http://schemas.openxmlformats.org/officeDocument/2006/relationships/image"/><Relationship Id="rId2" Target="../media/image34.png" Type="http://schemas.openxmlformats.org/officeDocument/2006/relationships/image"/><Relationship Id="rId3" Target="../media/image35.pn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Relationship Id="rId8" Target="../media/image40.pn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Relationship Id="rId3" Target="../media/image51.svg" Type="http://schemas.openxmlformats.org/officeDocument/2006/relationships/image"/><Relationship Id="rId4" Target="../media/image52.png" Type="http://schemas.openxmlformats.org/officeDocument/2006/relationships/image"/><Relationship Id="rId5" Target="../media/image53.svg" Type="http://schemas.openxmlformats.org/officeDocument/2006/relationships/image"/><Relationship Id="rId6" Target="../media/image48.png" Type="http://schemas.openxmlformats.org/officeDocument/2006/relationships/image"/><Relationship Id="rId7" Target="../media/image49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7.png" Type="http://schemas.openxmlformats.org/officeDocument/2006/relationships/image"/><Relationship Id="rId3" Target="../media/image58.png" Type="http://schemas.openxmlformats.org/officeDocument/2006/relationships/image"/><Relationship Id="rId4" Target="../media/image50.png" Type="http://schemas.openxmlformats.org/officeDocument/2006/relationships/image"/><Relationship Id="rId5" Target="../media/image51.svg" Type="http://schemas.openxmlformats.org/officeDocument/2006/relationships/image"/><Relationship Id="rId6" Target="../media/image59.png" Type="http://schemas.openxmlformats.org/officeDocument/2006/relationships/image"/><Relationship Id="rId7" Target="../media/image60.png" Type="http://schemas.openxmlformats.org/officeDocument/2006/relationships/image"/><Relationship Id="rId8" Target="../media/image6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Relationship Id="rId3" Target="../media/image55.png" Type="http://schemas.openxmlformats.org/officeDocument/2006/relationships/image"/><Relationship Id="rId4" Target="../media/image5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4319139">
            <a:off x="1954706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5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5" y="15352326"/>
                </a:lnTo>
                <a:lnTo>
                  <a:pt x="1485337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700" y="7129449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7618" y="580429"/>
            <a:ext cx="2255408" cy="1118345"/>
          </a:xfrm>
          <a:custGeom>
            <a:avLst/>
            <a:gdLst/>
            <a:ahLst/>
            <a:cxnLst/>
            <a:rect r="r" b="b" t="t" l="l"/>
            <a:pathLst>
              <a:path h="1118345" w="2255408">
                <a:moveTo>
                  <a:pt x="0" y="0"/>
                </a:moveTo>
                <a:lnTo>
                  <a:pt x="2255409" y="0"/>
                </a:lnTo>
                <a:lnTo>
                  <a:pt x="2255409" y="1118345"/>
                </a:lnTo>
                <a:lnTo>
                  <a:pt x="0" y="111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4449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3224426"/>
            <a:ext cx="14540532" cy="260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Segmentação da Fibrose em Imagens de Ressonância Cardíaca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8164830"/>
            <a:ext cx="5306212" cy="1047750"/>
            <a:chOff x="0" y="0"/>
            <a:chExt cx="7074949" cy="139700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717127"/>
              <a:ext cx="7074949" cy="679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Mestrado em Bioinformática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707494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Luís Ferreira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836902" y="7819390"/>
            <a:ext cx="7686457" cy="1600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Orientado por: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Professor Doutor Carlos Alberto Silva</a:t>
            </a:r>
          </a:p>
          <a:p>
            <a:pPr algn="l" marL="604521" indent="-302261" lvl="1">
              <a:lnSpc>
                <a:spcPts val="3920"/>
              </a:lnSpc>
              <a:buFont typeface="Arial"/>
              <a:buChar char="•"/>
            </a:pPr>
            <a:r>
              <a:rPr lang="en-US" b="true" sz="2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Doutor Adriano Pinto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985775" y="952500"/>
            <a:ext cx="7738565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Universidade do Minho – Departamento de Engenharia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90663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11562661" y="2125280"/>
            <a:ext cx="6191234" cy="3483512"/>
            <a:chOff x="0" y="0"/>
            <a:chExt cx="8254979" cy="46446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353937"/>
              <a:ext cx="8254979" cy="4055943"/>
            </a:xfrm>
            <a:custGeom>
              <a:avLst/>
              <a:gdLst/>
              <a:ahLst/>
              <a:cxnLst/>
              <a:rect r="r" b="b" t="t" l="l"/>
              <a:pathLst>
                <a:path h="4055943" w="8254979">
                  <a:moveTo>
                    <a:pt x="0" y="0"/>
                  </a:moveTo>
                  <a:lnTo>
                    <a:pt x="8254979" y="0"/>
                  </a:lnTo>
                  <a:lnTo>
                    <a:pt x="8254979" y="4055943"/>
                  </a:lnTo>
                  <a:lnTo>
                    <a:pt x="0" y="40559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-14484"/>
              </a:stretch>
            </a:blipFill>
          </p:spPr>
        </p:sp>
        <p:sp>
          <p:nvSpPr>
            <p:cNvPr name="AutoShape 5" id="5"/>
            <p:cNvSpPr/>
            <p:nvPr/>
          </p:nvSpPr>
          <p:spPr>
            <a:xfrm>
              <a:off x="471926" y="23623"/>
              <a:ext cx="7055727" cy="0"/>
            </a:xfrm>
            <a:prstGeom prst="line">
              <a:avLst/>
            </a:prstGeom>
            <a:ln cap="flat" w="47247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471926" y="4621059"/>
              <a:ext cx="7055727" cy="0"/>
            </a:xfrm>
            <a:prstGeom prst="line">
              <a:avLst/>
            </a:prstGeom>
            <a:ln cap="flat" w="47247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flipV="true">
              <a:off x="471926" y="23623"/>
              <a:ext cx="0" cy="4597436"/>
            </a:xfrm>
            <a:prstGeom prst="line">
              <a:avLst/>
            </a:prstGeom>
            <a:ln cap="flat" w="47247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7538767" y="23623"/>
              <a:ext cx="0" cy="4597436"/>
            </a:xfrm>
            <a:prstGeom prst="line">
              <a:avLst/>
            </a:prstGeom>
            <a:ln cap="flat" w="47247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62922" y="4727002"/>
            <a:ext cx="9438311" cy="4444669"/>
            <a:chOff x="0" y="0"/>
            <a:chExt cx="12584414" cy="592622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590577" y="27487"/>
              <a:ext cx="11897175" cy="5795939"/>
            </a:xfrm>
            <a:custGeom>
              <a:avLst/>
              <a:gdLst/>
              <a:ahLst/>
              <a:cxnLst/>
              <a:rect r="r" b="b" t="t" l="l"/>
              <a:pathLst>
                <a:path h="5795939" w="11897175">
                  <a:moveTo>
                    <a:pt x="0" y="0"/>
                  </a:moveTo>
                  <a:lnTo>
                    <a:pt x="11897175" y="0"/>
                  </a:lnTo>
                  <a:lnTo>
                    <a:pt x="11897175" y="5795939"/>
                  </a:lnTo>
                  <a:lnTo>
                    <a:pt x="0" y="57959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5462"/>
              </a:stretch>
            </a:blipFill>
          </p:spPr>
        </p:sp>
        <p:sp>
          <p:nvSpPr>
            <p:cNvPr name="AutoShape 11" id="11"/>
            <p:cNvSpPr/>
            <p:nvPr/>
          </p:nvSpPr>
          <p:spPr>
            <a:xfrm flipV="true">
              <a:off x="27618" y="27618"/>
              <a:ext cx="27618" cy="5843372"/>
            </a:xfrm>
            <a:prstGeom prst="line">
              <a:avLst/>
            </a:prstGeom>
            <a:ln cap="flat" w="55236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2" id="12"/>
            <p:cNvSpPr/>
            <p:nvPr/>
          </p:nvSpPr>
          <p:spPr>
            <a:xfrm flipV="true">
              <a:off x="12529179" y="27748"/>
              <a:ext cx="27618" cy="5843372"/>
            </a:xfrm>
            <a:prstGeom prst="line">
              <a:avLst/>
            </a:prstGeom>
            <a:ln cap="flat" w="55236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3" id="13"/>
            <p:cNvSpPr/>
            <p:nvPr/>
          </p:nvSpPr>
          <p:spPr>
            <a:xfrm>
              <a:off x="0" y="27618"/>
              <a:ext cx="12542988" cy="0"/>
            </a:xfrm>
            <a:prstGeom prst="line">
              <a:avLst/>
            </a:prstGeom>
            <a:ln cap="flat" w="55236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14" id="14"/>
            <p:cNvSpPr/>
            <p:nvPr/>
          </p:nvSpPr>
          <p:spPr>
            <a:xfrm>
              <a:off x="13809" y="5898608"/>
              <a:ext cx="12542988" cy="0"/>
            </a:xfrm>
            <a:prstGeom prst="line">
              <a:avLst/>
            </a:prstGeom>
            <a:ln cap="flat" w="55236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15" id="15"/>
          <p:cNvSpPr/>
          <p:nvPr/>
        </p:nvSpPr>
        <p:spPr>
          <a:xfrm flipH="false" flipV="false" rot="2700000">
            <a:off x="9841648" y="3620052"/>
            <a:ext cx="2048540" cy="1818080"/>
          </a:xfrm>
          <a:custGeom>
            <a:avLst/>
            <a:gdLst/>
            <a:ahLst/>
            <a:cxnLst/>
            <a:rect r="r" b="b" t="t" l="l"/>
            <a:pathLst>
              <a:path h="1818080" w="2048540">
                <a:moveTo>
                  <a:pt x="0" y="0"/>
                </a:moveTo>
                <a:lnTo>
                  <a:pt x="2048541" y="0"/>
                </a:lnTo>
                <a:lnTo>
                  <a:pt x="2048541" y="1818080"/>
                </a:lnTo>
                <a:lnTo>
                  <a:pt x="0" y="18180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199631" y="447675"/>
            <a:ext cx="1522408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Método proposto no transformer encoder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99631" y="1505520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Introdução do novo mecanismo de self-attention no transformer, Bilateral Local Attention (BLA)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1267" y="7101410"/>
            <a:ext cx="4331018" cy="3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b="true" sz="1907" spc="18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Image-Space Local Attention (ISLA)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51192" y="7535640"/>
            <a:ext cx="3444803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self-attention é calculada dentro da mesma janela.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1192" y="8496975"/>
            <a:ext cx="4553816" cy="3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b="true" sz="1907" spc="18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Feature-Space Local Attention (FSLA)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51192" y="8971600"/>
            <a:ext cx="444249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self-attention é calculada no espaço das características entre patches de qualquer parte da imagem.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0">
            <a:off x="662922" y="9032390"/>
            <a:ext cx="2615629" cy="912666"/>
          </a:xfrm>
          <a:custGeom>
            <a:avLst/>
            <a:gdLst/>
            <a:ahLst/>
            <a:cxnLst/>
            <a:rect r="r" b="b" t="t" l="l"/>
            <a:pathLst>
              <a:path h="912666" w="2615629">
                <a:moveTo>
                  <a:pt x="0" y="0"/>
                </a:moveTo>
                <a:lnTo>
                  <a:pt x="2615628" y="0"/>
                </a:lnTo>
                <a:lnTo>
                  <a:pt x="2615628" y="912665"/>
                </a:lnTo>
                <a:lnTo>
                  <a:pt x="0" y="912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3153910" y="9032390"/>
            <a:ext cx="2615629" cy="912666"/>
          </a:xfrm>
          <a:custGeom>
            <a:avLst/>
            <a:gdLst/>
            <a:ahLst/>
            <a:cxnLst/>
            <a:rect r="r" b="b" t="t" l="l"/>
            <a:pathLst>
              <a:path h="912666" w="2615629">
                <a:moveTo>
                  <a:pt x="0" y="0"/>
                </a:moveTo>
                <a:lnTo>
                  <a:pt x="2615629" y="0"/>
                </a:lnTo>
                <a:lnTo>
                  <a:pt x="2615629" y="912665"/>
                </a:lnTo>
                <a:lnTo>
                  <a:pt x="0" y="912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7485604" y="9032390"/>
            <a:ext cx="2615629" cy="912666"/>
          </a:xfrm>
          <a:custGeom>
            <a:avLst/>
            <a:gdLst/>
            <a:ahLst/>
            <a:cxnLst/>
            <a:rect r="r" b="b" t="t" l="l"/>
            <a:pathLst>
              <a:path h="912666" w="2615629">
                <a:moveTo>
                  <a:pt x="0" y="0"/>
                </a:moveTo>
                <a:lnTo>
                  <a:pt x="2615629" y="0"/>
                </a:lnTo>
                <a:lnTo>
                  <a:pt x="2615629" y="912665"/>
                </a:lnTo>
                <a:lnTo>
                  <a:pt x="0" y="912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3110565" y="9074468"/>
            <a:ext cx="1351160" cy="828509"/>
          </a:xfrm>
          <a:custGeom>
            <a:avLst/>
            <a:gdLst/>
            <a:ahLst/>
            <a:cxnLst/>
            <a:rect r="r" b="b" t="t" l="l"/>
            <a:pathLst>
              <a:path h="828509" w="1351160">
                <a:moveTo>
                  <a:pt x="0" y="0"/>
                </a:moveTo>
                <a:lnTo>
                  <a:pt x="1351160" y="0"/>
                </a:lnTo>
                <a:lnTo>
                  <a:pt x="1351160" y="828509"/>
                </a:lnTo>
                <a:lnTo>
                  <a:pt x="0" y="828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5444437" y="9032390"/>
            <a:ext cx="2615629" cy="912666"/>
          </a:xfrm>
          <a:custGeom>
            <a:avLst/>
            <a:gdLst/>
            <a:ahLst/>
            <a:cxnLst/>
            <a:rect r="r" b="b" t="t" l="l"/>
            <a:pathLst>
              <a:path h="912666" w="2615629">
                <a:moveTo>
                  <a:pt x="0" y="0"/>
                </a:moveTo>
                <a:lnTo>
                  <a:pt x="2615628" y="0"/>
                </a:lnTo>
                <a:lnTo>
                  <a:pt x="2615628" y="912665"/>
                </a:lnTo>
                <a:lnTo>
                  <a:pt x="0" y="912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4785823" y="9074468"/>
            <a:ext cx="1351160" cy="828509"/>
          </a:xfrm>
          <a:custGeom>
            <a:avLst/>
            <a:gdLst/>
            <a:ahLst/>
            <a:cxnLst/>
            <a:rect r="r" b="b" t="t" l="l"/>
            <a:pathLst>
              <a:path h="828509" w="1351160">
                <a:moveTo>
                  <a:pt x="0" y="0"/>
                </a:moveTo>
                <a:lnTo>
                  <a:pt x="1351161" y="0"/>
                </a:lnTo>
                <a:lnTo>
                  <a:pt x="1351161" y="828509"/>
                </a:lnTo>
                <a:lnTo>
                  <a:pt x="0" y="828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485604" y="9074468"/>
            <a:ext cx="1351160" cy="828509"/>
          </a:xfrm>
          <a:custGeom>
            <a:avLst/>
            <a:gdLst/>
            <a:ahLst/>
            <a:cxnLst/>
            <a:rect r="r" b="b" t="t" l="l"/>
            <a:pathLst>
              <a:path h="828509" w="1351160">
                <a:moveTo>
                  <a:pt x="0" y="0"/>
                </a:moveTo>
                <a:lnTo>
                  <a:pt x="1351160" y="0"/>
                </a:lnTo>
                <a:lnTo>
                  <a:pt x="1351160" y="828509"/>
                </a:lnTo>
                <a:lnTo>
                  <a:pt x="0" y="8285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278550" y="9319079"/>
            <a:ext cx="4632004" cy="425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6"/>
              </a:lnSpc>
              <a:spcBef>
                <a:spcPct val="0"/>
              </a:spcBef>
            </a:pPr>
            <a:r>
              <a:rPr lang="en-US" b="true" sz="2327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BLA transformer Encoder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1890549" y="5505817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13849785" y="5505817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13286430" y="5541810"/>
            <a:ext cx="1155735" cy="708678"/>
          </a:xfrm>
          <a:custGeom>
            <a:avLst/>
            <a:gdLst/>
            <a:ahLst/>
            <a:cxnLst/>
            <a:rect r="r" b="b" t="t" l="l"/>
            <a:pathLst>
              <a:path h="708678" w="1155735">
                <a:moveTo>
                  <a:pt x="0" y="0"/>
                </a:moveTo>
                <a:lnTo>
                  <a:pt x="1155735" y="0"/>
                </a:lnTo>
                <a:lnTo>
                  <a:pt x="1155735" y="708677"/>
                </a:lnTo>
                <a:lnTo>
                  <a:pt x="0" y="708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595728" y="5541810"/>
            <a:ext cx="1155735" cy="708678"/>
          </a:xfrm>
          <a:custGeom>
            <a:avLst/>
            <a:gdLst/>
            <a:ahLst/>
            <a:cxnLst/>
            <a:rect r="r" b="b" t="t" l="l"/>
            <a:pathLst>
              <a:path h="708678" w="1155735">
                <a:moveTo>
                  <a:pt x="0" y="0"/>
                </a:moveTo>
                <a:lnTo>
                  <a:pt x="1155735" y="0"/>
                </a:lnTo>
                <a:lnTo>
                  <a:pt x="1155735" y="708677"/>
                </a:lnTo>
                <a:lnTo>
                  <a:pt x="0" y="708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5008186" y="5505817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4870280" y="5541810"/>
            <a:ext cx="1155735" cy="708678"/>
          </a:xfrm>
          <a:custGeom>
            <a:avLst/>
            <a:gdLst/>
            <a:ahLst/>
            <a:cxnLst/>
            <a:rect r="r" b="b" t="t" l="l"/>
            <a:pathLst>
              <a:path h="708678" w="1155735">
                <a:moveTo>
                  <a:pt x="0" y="0"/>
                </a:moveTo>
                <a:lnTo>
                  <a:pt x="1155735" y="0"/>
                </a:lnTo>
                <a:lnTo>
                  <a:pt x="1155735" y="708677"/>
                </a:lnTo>
                <a:lnTo>
                  <a:pt x="0" y="70867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2702340" y="5656416"/>
            <a:ext cx="3800554" cy="808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03"/>
              </a:lnSpc>
            </a:pPr>
            <a:r>
              <a:rPr lang="en-US" sz="231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CSWin transformer Encoder</a:t>
            </a:r>
          </a:p>
          <a:p>
            <a:pPr algn="ctr">
              <a:lnSpc>
                <a:spcPts val="3003"/>
              </a:lnSpc>
              <a:spcBef>
                <a:spcPct val="0"/>
              </a:spcBef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2738605" y="3700367"/>
            <a:ext cx="623176" cy="37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b="true" sz="2229" spc="21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ISLA</a:t>
            </a:r>
          </a:p>
        </p:txBody>
      </p:sp>
      <p:sp>
        <p:nvSpPr>
          <p:cNvPr name="AutoShape 38" id="38"/>
          <p:cNvSpPr/>
          <p:nvPr/>
        </p:nvSpPr>
        <p:spPr>
          <a:xfrm>
            <a:off x="3050193" y="4133044"/>
            <a:ext cx="0" cy="107846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9" id="39"/>
          <p:cNvSpPr txBox="true"/>
          <p:nvPr/>
        </p:nvSpPr>
        <p:spPr>
          <a:xfrm rot="0">
            <a:off x="5534672" y="3700367"/>
            <a:ext cx="660898" cy="376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6"/>
              </a:lnSpc>
              <a:spcBef>
                <a:spcPct val="0"/>
              </a:spcBef>
            </a:pPr>
            <a:r>
              <a:rPr lang="en-US" b="true" sz="2229" spc="218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FSLA</a:t>
            </a:r>
          </a:p>
        </p:txBody>
      </p:sp>
      <p:sp>
        <p:nvSpPr>
          <p:cNvPr name="AutoShape 40" id="40"/>
          <p:cNvSpPr/>
          <p:nvPr/>
        </p:nvSpPr>
        <p:spPr>
          <a:xfrm>
            <a:off x="5865121" y="4133044"/>
            <a:ext cx="0" cy="1078468"/>
          </a:xfrm>
          <a:prstGeom prst="line">
            <a:avLst/>
          </a:prstGeom>
          <a:ln cap="flat" w="762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90663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5509454" y="1688591"/>
            <a:ext cx="5727934" cy="4039476"/>
          </a:xfrm>
          <a:custGeom>
            <a:avLst/>
            <a:gdLst/>
            <a:ahLst/>
            <a:cxnLst/>
            <a:rect r="r" b="b" t="t" l="l"/>
            <a:pathLst>
              <a:path h="4039476" w="5727934">
                <a:moveTo>
                  <a:pt x="0" y="0"/>
                </a:moveTo>
                <a:lnTo>
                  <a:pt x="5727934" y="0"/>
                </a:lnTo>
                <a:lnTo>
                  <a:pt x="5727934" y="4039476"/>
                </a:lnTo>
                <a:lnTo>
                  <a:pt x="0" y="40394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>
            <a:off x="10541669" y="2554013"/>
            <a:ext cx="1640269" cy="28779"/>
          </a:xfrm>
          <a:prstGeom prst="line">
            <a:avLst/>
          </a:prstGeom>
          <a:ln cap="flat" w="38100">
            <a:solidFill>
              <a:srgbClr val="F6956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5" id="5"/>
          <p:cNvSpPr txBox="true"/>
          <p:nvPr/>
        </p:nvSpPr>
        <p:spPr>
          <a:xfrm rot="0">
            <a:off x="12002948" y="2277843"/>
            <a:ext cx="6008170" cy="612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3" indent="-194312" lvl="1">
              <a:lnSpc>
                <a:spcPts val="3492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Divisão dos token em dois clusters de tamanho equivalente e cálculo do centróide (média dos tokens);</a:t>
            </a:r>
          </a:p>
          <a:p>
            <a:pPr algn="l" marL="388623" indent="-194312" lvl="1">
              <a:lnSpc>
                <a:spcPts val="3492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Cálculo da </a:t>
            </a: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razão de distância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para cada token em cada cluster;</a:t>
            </a:r>
          </a:p>
          <a:p>
            <a:pPr algn="l" marL="388623" indent="-194312" lvl="1">
              <a:lnSpc>
                <a:spcPts val="3492"/>
              </a:lnSpc>
              <a:buAutoNum type="arabi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Ordenar os valores obtidos por ordem descrescente;</a:t>
            </a:r>
          </a:p>
          <a:p>
            <a:pPr algn="l" marL="388623" indent="-194312" lvl="1">
              <a:lnSpc>
                <a:spcPts val="3492"/>
              </a:lnSpc>
              <a:buAutoNum type="arabicPeriod" startAt="1"/>
            </a:pP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Preparar o próximo nível hierárquico: </a:t>
            </a:r>
          </a:p>
          <a:p>
            <a:pPr algn="l" marL="777246" indent="-259082" lvl="2">
              <a:lnSpc>
                <a:spcPts val="3492"/>
              </a:lnSpc>
              <a:buAutoNum type="alphaL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Divisão dos valores ordenados em dois clusters, a  primeira metade forma o cluster 1 e a segunda metade forma o cluster 2;</a:t>
            </a:r>
          </a:p>
          <a:p>
            <a:pPr algn="l" marL="777246" indent="-259082" lvl="2">
              <a:lnSpc>
                <a:spcPts val="3492"/>
              </a:lnSpc>
              <a:buAutoNum type="alphaL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Atualização e cálculo do novo centróide.</a:t>
            </a:r>
          </a:p>
          <a:p>
            <a:pPr algn="l" marL="388623" indent="-194312" lvl="1">
              <a:lnSpc>
                <a:spcPts val="3492"/>
              </a:lnSpc>
              <a:buAutoNum type="arabicPeriod" startAt="1"/>
            </a:pP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Excecão no último nível:</a:t>
            </a:r>
          </a:p>
          <a:p>
            <a:pPr algn="l" marL="777246" indent="-259082" lvl="2">
              <a:lnSpc>
                <a:spcPts val="3492"/>
              </a:lnSpc>
              <a:buAutoNum type="alphaLcPeriod" startAt="1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É aplicada a sobreposição de cluster binário, em que tokens com conexões próximas mas na fronteira podem ser partilhados entre os dois clusters.</a:t>
            </a:r>
          </a:p>
        </p:txBody>
      </p:sp>
      <p:sp>
        <p:nvSpPr>
          <p:cNvPr name="AutoShape 6" id="6"/>
          <p:cNvSpPr/>
          <p:nvPr/>
        </p:nvSpPr>
        <p:spPr>
          <a:xfrm>
            <a:off x="6194135" y="2582792"/>
            <a:ext cx="4252460" cy="0"/>
          </a:xfrm>
          <a:prstGeom prst="line">
            <a:avLst/>
          </a:prstGeom>
          <a:ln cap="flat" w="57150">
            <a:solidFill>
              <a:srgbClr val="F695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6194135" y="3558480"/>
            <a:ext cx="4252460" cy="0"/>
          </a:xfrm>
          <a:prstGeom prst="line">
            <a:avLst/>
          </a:prstGeom>
          <a:ln cap="flat" w="57150">
            <a:solidFill>
              <a:srgbClr val="F695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6222710" y="2582792"/>
            <a:ext cx="0" cy="975689"/>
          </a:xfrm>
          <a:prstGeom prst="line">
            <a:avLst/>
          </a:prstGeom>
          <a:ln cap="flat" w="57150">
            <a:solidFill>
              <a:srgbClr val="F695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10418020" y="2582792"/>
            <a:ext cx="0" cy="975689"/>
          </a:xfrm>
          <a:prstGeom prst="line">
            <a:avLst/>
          </a:prstGeom>
          <a:ln cap="flat" w="57150">
            <a:solidFill>
              <a:srgbClr val="F6956A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10876461" y="3703038"/>
            <a:ext cx="0" cy="818745"/>
          </a:xfrm>
          <a:prstGeom prst="line">
            <a:avLst/>
          </a:prstGeom>
          <a:ln cap="flat" w="5715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8659582" y="3680159"/>
            <a:ext cx="0" cy="848219"/>
          </a:xfrm>
          <a:prstGeom prst="line">
            <a:avLst/>
          </a:prstGeom>
          <a:ln cap="flat" w="5715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8659582" y="3708329"/>
            <a:ext cx="2245454" cy="0"/>
          </a:xfrm>
          <a:prstGeom prst="line">
            <a:avLst/>
          </a:prstGeom>
          <a:ln cap="flat" w="5715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8631007" y="4528378"/>
            <a:ext cx="2274029" cy="0"/>
          </a:xfrm>
          <a:prstGeom prst="line">
            <a:avLst/>
          </a:prstGeom>
          <a:ln cap="flat" w="5715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H="true" flipV="true">
            <a:off x="10982269" y="4354674"/>
            <a:ext cx="1141610" cy="376557"/>
          </a:xfrm>
          <a:prstGeom prst="line">
            <a:avLst/>
          </a:prstGeom>
          <a:ln cap="flat" w="38100">
            <a:solidFill>
              <a:srgbClr val="12149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15" id="15"/>
          <p:cNvGrpSpPr/>
          <p:nvPr/>
        </p:nvGrpSpPr>
        <p:grpSpPr>
          <a:xfrm rot="0">
            <a:off x="5309165" y="2370343"/>
            <a:ext cx="549104" cy="3221364"/>
            <a:chOff x="0" y="0"/>
            <a:chExt cx="732138" cy="4295152"/>
          </a:xfrm>
        </p:grpSpPr>
        <p:sp>
          <p:nvSpPr>
            <p:cNvPr name="AutoShape 16" id="16"/>
            <p:cNvSpPr/>
            <p:nvPr/>
          </p:nvSpPr>
          <p:spPr>
            <a:xfrm flipV="true">
              <a:off x="38100" y="0"/>
              <a:ext cx="0" cy="4295152"/>
            </a:xfrm>
            <a:prstGeom prst="line">
              <a:avLst/>
            </a:prstGeom>
            <a:ln cap="flat" w="76200">
              <a:solidFill>
                <a:srgbClr val="E6C7BD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7" id="17"/>
            <p:cNvSpPr/>
            <p:nvPr/>
          </p:nvSpPr>
          <p:spPr>
            <a:xfrm flipH="true" flipV="true">
              <a:off x="38100" y="38100"/>
              <a:ext cx="694038" cy="0"/>
            </a:xfrm>
            <a:prstGeom prst="line">
              <a:avLst/>
            </a:prstGeom>
            <a:ln cap="flat" w="76200">
              <a:solidFill>
                <a:srgbClr val="FFD5C3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8" id="18"/>
            <p:cNvSpPr/>
            <p:nvPr/>
          </p:nvSpPr>
          <p:spPr>
            <a:xfrm flipH="true" flipV="true">
              <a:off x="38100" y="4257052"/>
              <a:ext cx="694038" cy="0"/>
            </a:xfrm>
            <a:prstGeom prst="line">
              <a:avLst/>
            </a:prstGeom>
            <a:ln cap="flat" w="76200">
              <a:solidFill>
                <a:srgbClr val="FFD5C3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AutoShape 19" id="19"/>
          <p:cNvSpPr/>
          <p:nvPr/>
        </p:nvSpPr>
        <p:spPr>
          <a:xfrm>
            <a:off x="9210257" y="2669104"/>
            <a:ext cx="942410" cy="0"/>
          </a:xfrm>
          <a:prstGeom prst="line">
            <a:avLst/>
          </a:prstGeom>
          <a:ln cap="flat" w="5715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>
            <a:off x="9210257" y="3496673"/>
            <a:ext cx="942410" cy="0"/>
          </a:xfrm>
          <a:prstGeom prst="line">
            <a:avLst/>
          </a:prstGeom>
          <a:ln cap="flat" w="5715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9238832" y="2669104"/>
            <a:ext cx="0" cy="798994"/>
          </a:xfrm>
          <a:prstGeom prst="line">
            <a:avLst/>
          </a:prstGeom>
          <a:ln cap="flat" w="5715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V="true">
            <a:off x="10124092" y="2671139"/>
            <a:ext cx="0" cy="798994"/>
          </a:xfrm>
          <a:prstGeom prst="line">
            <a:avLst/>
          </a:prstGeom>
          <a:ln cap="flat" w="57150">
            <a:solidFill>
              <a:srgbClr val="00BF6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10152667" y="3215635"/>
            <a:ext cx="1971212" cy="196830"/>
          </a:xfrm>
          <a:prstGeom prst="line">
            <a:avLst/>
          </a:prstGeom>
          <a:ln cap="flat" w="38100">
            <a:solidFill>
              <a:srgbClr val="00BF63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3116623" y="8087287"/>
            <a:ext cx="812868" cy="0"/>
          </a:xfrm>
          <a:prstGeom prst="line">
            <a:avLst/>
          </a:prstGeom>
          <a:ln cap="flat" w="38100">
            <a:solidFill>
              <a:srgbClr val="000000"/>
            </a:solidFill>
            <a:prstDash val="lgDash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184344" y="7716006"/>
            <a:ext cx="3054990" cy="780662"/>
            <a:chOff x="0" y="0"/>
            <a:chExt cx="4073320" cy="1040883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3975594" cy="1040883"/>
            </a:xfrm>
            <a:custGeom>
              <a:avLst/>
              <a:gdLst/>
              <a:ahLst/>
              <a:cxnLst/>
              <a:rect r="r" b="b" t="t" l="l"/>
              <a:pathLst>
                <a:path h="1040883" w="3975594">
                  <a:moveTo>
                    <a:pt x="0" y="0"/>
                  </a:moveTo>
                  <a:lnTo>
                    <a:pt x="3975594" y="0"/>
                  </a:lnTo>
                  <a:lnTo>
                    <a:pt x="3975594" y="1040883"/>
                  </a:lnTo>
                  <a:lnTo>
                    <a:pt x="0" y="1040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7" id="27"/>
            <p:cNvSpPr txBox="true"/>
            <p:nvPr/>
          </p:nvSpPr>
          <p:spPr>
            <a:xfrm rot="0">
              <a:off x="0" y="310288"/>
              <a:ext cx="4073320" cy="39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24"/>
                </a:lnSpc>
                <a:spcBef>
                  <a:spcPct val="0"/>
                </a:spcBef>
              </a:pPr>
              <a:r>
                <a:rPr lang="en-US" sz="171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Razão de distância</a:t>
              </a:r>
            </a:p>
          </p:txBody>
        </p:sp>
      </p:grpSp>
      <p:sp>
        <p:nvSpPr>
          <p:cNvPr name="Freeform 28" id="28"/>
          <p:cNvSpPr/>
          <p:nvPr/>
        </p:nvSpPr>
        <p:spPr>
          <a:xfrm flipH="false" flipV="false" rot="0">
            <a:off x="3837870" y="7481810"/>
            <a:ext cx="3920695" cy="1179896"/>
          </a:xfrm>
          <a:custGeom>
            <a:avLst/>
            <a:gdLst/>
            <a:ahLst/>
            <a:cxnLst/>
            <a:rect r="r" b="b" t="t" l="l"/>
            <a:pathLst>
              <a:path h="1179896" w="3920695">
                <a:moveTo>
                  <a:pt x="0" y="0"/>
                </a:moveTo>
                <a:lnTo>
                  <a:pt x="3920695" y="0"/>
                </a:lnTo>
                <a:lnTo>
                  <a:pt x="3920695" y="1179895"/>
                </a:lnTo>
                <a:lnTo>
                  <a:pt x="0" y="11798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9" id="29"/>
          <p:cNvSpPr/>
          <p:nvPr/>
        </p:nvSpPr>
        <p:spPr>
          <a:xfrm flipH="true">
            <a:off x="5272803" y="8656875"/>
            <a:ext cx="510576" cy="634206"/>
          </a:xfrm>
          <a:prstGeom prst="line">
            <a:avLst/>
          </a:prstGeom>
          <a:ln cap="flat" w="38100">
            <a:solidFill>
              <a:srgbClr val="F6956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0" id="30"/>
          <p:cNvSpPr/>
          <p:nvPr/>
        </p:nvSpPr>
        <p:spPr>
          <a:xfrm>
            <a:off x="5813175" y="8644929"/>
            <a:ext cx="500206" cy="634206"/>
          </a:xfrm>
          <a:prstGeom prst="line">
            <a:avLst/>
          </a:prstGeom>
          <a:ln cap="flat" w="38100">
            <a:solidFill>
              <a:srgbClr val="F6956A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31" id="31"/>
          <p:cNvSpPr/>
          <p:nvPr/>
        </p:nvSpPr>
        <p:spPr>
          <a:xfrm>
            <a:off x="3875921" y="8633131"/>
            <a:ext cx="3559610" cy="28575"/>
          </a:xfrm>
          <a:prstGeom prst="line">
            <a:avLst/>
          </a:prstGeom>
          <a:ln cap="flat" w="57150">
            <a:solidFill>
              <a:srgbClr val="0203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2" id="32"/>
          <p:cNvSpPr/>
          <p:nvPr/>
        </p:nvSpPr>
        <p:spPr>
          <a:xfrm>
            <a:off x="3876380" y="7658857"/>
            <a:ext cx="3559610" cy="28575"/>
          </a:xfrm>
          <a:prstGeom prst="line">
            <a:avLst/>
          </a:prstGeom>
          <a:ln cap="flat" w="57150">
            <a:solidFill>
              <a:srgbClr val="0203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3" id="33"/>
          <p:cNvSpPr/>
          <p:nvPr/>
        </p:nvSpPr>
        <p:spPr>
          <a:xfrm flipV="true">
            <a:off x="3900915" y="7657442"/>
            <a:ext cx="0" cy="1004264"/>
          </a:xfrm>
          <a:prstGeom prst="line">
            <a:avLst/>
          </a:prstGeom>
          <a:ln cap="flat" w="57150">
            <a:solidFill>
              <a:srgbClr val="0203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4" id="34"/>
          <p:cNvSpPr/>
          <p:nvPr/>
        </p:nvSpPr>
        <p:spPr>
          <a:xfrm flipH="true" flipV="true">
            <a:off x="7407414" y="7658858"/>
            <a:ext cx="0" cy="1002849"/>
          </a:xfrm>
          <a:prstGeom prst="line">
            <a:avLst/>
          </a:prstGeom>
          <a:ln cap="flat" w="57150">
            <a:solidFill>
              <a:srgbClr val="020304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5" id="35"/>
          <p:cNvSpPr txBox="true"/>
          <p:nvPr/>
        </p:nvSpPr>
        <p:spPr>
          <a:xfrm rot="0">
            <a:off x="1199631" y="447675"/>
            <a:ext cx="15224086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Feature-Space Local Attention (FSLA)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912302" y="7696956"/>
            <a:ext cx="1584994" cy="964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1"/>
              </a:lnSpc>
            </a:pP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r - Razão de Distância</a:t>
            </a:r>
          </a:p>
          <a:p>
            <a:pPr algn="l">
              <a:lnSpc>
                <a:spcPts val="1541"/>
              </a:lnSpc>
            </a:pP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c1</a:t>
            </a: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 - Centroide 1</a:t>
            </a:r>
            <a:r>
              <a:rPr lang="en-US" sz="1117" spc="109" b="true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​  </a:t>
            </a:r>
          </a:p>
          <a:p>
            <a:pPr algn="just">
              <a:lnSpc>
                <a:spcPts val="1541"/>
              </a:lnSpc>
            </a:pP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c</a:t>
            </a: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2 - Centroide 2</a:t>
            </a:r>
          </a:p>
          <a:p>
            <a:pPr algn="just">
              <a:lnSpc>
                <a:spcPts val="1541"/>
              </a:lnSpc>
            </a:pP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t - token</a:t>
            </a:r>
          </a:p>
          <a:p>
            <a:pPr algn="just">
              <a:lnSpc>
                <a:spcPts val="1541"/>
              </a:lnSpc>
              <a:spcBef>
                <a:spcPct val="0"/>
              </a:spcBef>
            </a:pPr>
            <a:r>
              <a:rPr lang="en-US" b="true" sz="1117" spc="109">
                <a:solidFill>
                  <a:srgbClr val="231F20"/>
                </a:solidFill>
                <a:latin typeface="Oswald Bold"/>
                <a:ea typeface="Oswald Bold"/>
                <a:cs typeface="Oswald Bold"/>
                <a:sym typeface="Oswald Bold"/>
              </a:rPr>
              <a:t>i - indice 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2002948" y="1844198"/>
            <a:ext cx="3839441" cy="3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b="true" sz="1907" spc="18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Clustering binário balanceado: 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694627" y="2496939"/>
            <a:ext cx="4376413" cy="327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31"/>
              </a:lnSpc>
              <a:spcBef>
                <a:spcPct val="0"/>
              </a:spcBef>
            </a:pPr>
            <a:r>
              <a:rPr lang="en-US" b="true" sz="1907" spc="186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Clustering hierárquico balanceado: 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714164" y="2952672"/>
            <a:ext cx="3924319" cy="191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Define o número de níveis da hierarquia e organiza os tokens da imagem pelos diferentes níveis através do clustering binário balanceado. O número de níveis é calculado através do:                                      </a:t>
            </a:r>
          </a:p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6035095" y="9385605"/>
            <a:ext cx="7887574" cy="790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8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Razão de distãncia mais alta: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token mais semelhante ao centróide do cluster 1</a:t>
            </a:r>
          </a:p>
          <a:p>
            <a:pPr algn="l">
              <a:lnSpc>
                <a:spcPts val="3132"/>
              </a:lnSpc>
            </a:pP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Razão de distãncia mais baixa</a:t>
            </a: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token mais semelhante ao centróide do cluster 2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485612" y="9385605"/>
            <a:ext cx="2887756" cy="7909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32"/>
              </a:lnSpc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Mede a semelhança entre o token e os dois centróides.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901609" y="4638226"/>
            <a:ext cx="1874743" cy="577088"/>
            <a:chOff x="0" y="0"/>
            <a:chExt cx="2499657" cy="769451"/>
          </a:xfrm>
        </p:grpSpPr>
        <p:sp>
          <p:nvSpPr>
            <p:cNvPr name="TextBox 43" id="43"/>
            <p:cNvSpPr txBox="true"/>
            <p:nvPr/>
          </p:nvSpPr>
          <p:spPr>
            <a:xfrm rot="0">
              <a:off x="1153228" y="73724"/>
              <a:ext cx="361955" cy="33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12"/>
                </a:lnSpc>
              </a:pPr>
              <a:r>
                <a:rPr lang="en-US" b="true" sz="16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</a:t>
              </a:r>
            </a:p>
          </p:txBody>
        </p:sp>
        <p:sp>
          <p:nvSpPr>
            <p:cNvPr name="TextBox 44" id="44"/>
            <p:cNvSpPr txBox="true"/>
            <p:nvPr/>
          </p:nvSpPr>
          <p:spPr>
            <a:xfrm rot="0">
              <a:off x="836588" y="378376"/>
              <a:ext cx="1663069" cy="33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12"/>
                </a:lnSpc>
              </a:pPr>
              <a:r>
                <a:rPr lang="en-US" b="true" sz="16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Block size</a:t>
              </a:r>
            </a:p>
          </p:txBody>
        </p:sp>
        <p:sp>
          <p:nvSpPr>
            <p:cNvPr name="AutoShape 45" id="45"/>
            <p:cNvSpPr/>
            <p:nvPr/>
          </p:nvSpPr>
          <p:spPr>
            <a:xfrm>
              <a:off x="836588" y="384726"/>
              <a:ext cx="900700" cy="0"/>
            </a:xfrm>
            <a:prstGeom prst="line">
              <a:avLst/>
            </a:prstGeom>
            <a:ln cap="flat" w="25400">
              <a:solidFill>
                <a:srgbClr val="020304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46" id="46"/>
            <p:cNvSpPr txBox="true"/>
            <p:nvPr/>
          </p:nvSpPr>
          <p:spPr>
            <a:xfrm rot="0">
              <a:off x="0" y="133346"/>
              <a:ext cx="478804" cy="333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712"/>
                </a:lnSpc>
              </a:pPr>
              <a:r>
                <a:rPr lang="en-US" b="true" sz="16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Log  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478804" y="345397"/>
              <a:ext cx="220087" cy="2093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070"/>
                </a:lnSpc>
              </a:pPr>
              <a:r>
                <a:rPr lang="en-US" b="true" sz="10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2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611384" y="-28575"/>
              <a:ext cx="478804" cy="79802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5"/>
                </a:lnSpc>
              </a:pPr>
              <a:r>
                <a:rPr lang="en-US" sz="37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1973043" y="-28574"/>
              <a:ext cx="478804" cy="798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065"/>
                </a:lnSpc>
              </a:pPr>
              <a:r>
                <a:rPr lang="en-US" sz="3799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</a:p>
          </p:txBody>
        </p:sp>
      </p:grpSp>
      <p:sp>
        <p:nvSpPr>
          <p:cNvPr name="TextBox 50" id="50"/>
          <p:cNvSpPr txBox="true"/>
          <p:nvPr/>
        </p:nvSpPr>
        <p:spPr>
          <a:xfrm rot="0">
            <a:off x="851792" y="5179846"/>
            <a:ext cx="3695373" cy="10618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sz="16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número total de patches </a:t>
            </a:r>
          </a:p>
          <a:p>
            <a:pPr algn="l">
              <a:lnSpc>
                <a:spcPts val="2784"/>
              </a:lnSpc>
            </a:pPr>
            <a:r>
              <a:rPr lang="en-US" b="true" sz="1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Block size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 número de patches combinados = 32</a:t>
            </a:r>
          </a:p>
        </p:txBody>
      </p:sp>
      <p:grpSp>
        <p:nvGrpSpPr>
          <p:cNvPr name="Group 51" id="51"/>
          <p:cNvGrpSpPr/>
          <p:nvPr/>
        </p:nvGrpSpPr>
        <p:grpSpPr>
          <a:xfrm rot="0">
            <a:off x="7205007" y="6223367"/>
            <a:ext cx="4357106" cy="505968"/>
            <a:chOff x="0" y="0"/>
            <a:chExt cx="5809475" cy="674624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-19050"/>
              <a:ext cx="5809475" cy="6936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26"/>
                </a:lnSpc>
              </a:pPr>
              <a:r>
                <a:rPr lang="en-US" sz="18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Níveis hierárquicos</a:t>
              </a:r>
              <a:r>
                <a:rPr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= 3 </a:t>
              </a:r>
            </a:p>
            <a:p>
              <a:pPr algn="l">
                <a:lnSpc>
                  <a:spcPts val="1926"/>
                </a:lnSpc>
              </a:pPr>
              <a:r>
                <a:rPr lang="en-US" b="true" sz="1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N</a:t>
              </a:r>
              <a:r>
                <a:rPr lang="en-US" b="true" sz="18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úmero de clusters no final </a:t>
              </a:r>
              <a:r>
                <a:rPr lang="en-US" sz="1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2 = 8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3943846" y="170308"/>
              <a:ext cx="213125" cy="286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80"/>
                </a:lnSpc>
              </a:pPr>
              <a:r>
                <a:rPr lang="en-US" b="true" sz="1200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3</a:t>
              </a:r>
            </a:p>
          </p:txBody>
        </p:sp>
      </p:grpSp>
      <p:sp>
        <p:nvSpPr>
          <p:cNvPr name="Freeform 54" id="54"/>
          <p:cNvSpPr/>
          <p:nvPr/>
        </p:nvSpPr>
        <p:spPr>
          <a:xfrm flipH="false" flipV="true" rot="881452">
            <a:off x="6275683" y="5823267"/>
            <a:ext cx="847776" cy="752401"/>
          </a:xfrm>
          <a:custGeom>
            <a:avLst/>
            <a:gdLst/>
            <a:ahLst/>
            <a:cxnLst/>
            <a:rect r="r" b="b" t="t" l="l"/>
            <a:pathLst>
              <a:path h="752401" w="847776">
                <a:moveTo>
                  <a:pt x="0" y="752401"/>
                </a:moveTo>
                <a:lnTo>
                  <a:pt x="847776" y="752401"/>
                </a:lnTo>
                <a:lnTo>
                  <a:pt x="847776" y="0"/>
                </a:lnTo>
                <a:lnTo>
                  <a:pt x="0" y="0"/>
                </a:lnTo>
                <a:lnTo>
                  <a:pt x="0" y="75240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5" id="55"/>
          <p:cNvSpPr txBox="true"/>
          <p:nvPr/>
        </p:nvSpPr>
        <p:spPr>
          <a:xfrm rot="0">
            <a:off x="5583716" y="6006045"/>
            <a:ext cx="807312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b="true" sz="1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Exemplo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4234770" y="8397483"/>
            <a:ext cx="3695373" cy="356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84"/>
              </a:lnSpc>
            </a:pPr>
            <a:r>
              <a:rPr lang="en-US" b="true" sz="1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Patches partilhados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40% block size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0" y="1485900"/>
            <a:ext cx="15954759" cy="476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8695448" y="3194571"/>
            <a:ext cx="6877289" cy="6840891"/>
          </a:xfrm>
          <a:custGeom>
            <a:avLst/>
            <a:gdLst/>
            <a:ahLst/>
            <a:cxnLst/>
            <a:rect r="r" b="b" t="t" l="l"/>
            <a:pathLst>
              <a:path h="6840891" w="6877289">
                <a:moveTo>
                  <a:pt x="0" y="0"/>
                </a:moveTo>
                <a:lnTo>
                  <a:pt x="6877289" y="0"/>
                </a:lnTo>
                <a:lnTo>
                  <a:pt x="6877289" y="6840891"/>
                </a:lnTo>
                <a:lnTo>
                  <a:pt x="0" y="68408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889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199631" y="476250"/>
            <a:ext cx="1522408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  <a:spcBef>
                <a:spcPct val="0"/>
              </a:spcBef>
            </a:pPr>
            <a:r>
              <a:rPr lang="en-US" b="true" sz="4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Resultados da segmentação de patologias miocárdicas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638513"/>
            <a:ext cx="15954759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Comparação dos valores de dice para a cicatriz e edema entre dois métodos com a mesma arquitetura mas com diferentes tipos de transformers nos dados de validação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860902" y="4314016"/>
            <a:ext cx="2245114" cy="38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sz="2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b="true" sz="2110">
                <a:solidFill>
                  <a:srgbClr val="12149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Azul escuro</a:t>
            </a:r>
            <a:r>
              <a:rPr lang="en-US" b="true" sz="21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  <a:r>
              <a:rPr lang="en-US" sz="2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edema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740418" y="4706056"/>
            <a:ext cx="2486082" cy="382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4"/>
              </a:lnSpc>
              <a:spcBef>
                <a:spcPct val="0"/>
              </a:spcBef>
            </a:pPr>
            <a:r>
              <a:rPr lang="en-US" b="true" sz="2110">
                <a:solidFill>
                  <a:srgbClr val="8AF4EA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Azul claro:</a:t>
            </a:r>
            <a:r>
              <a:rPr lang="en-US" sz="21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cicatriz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95343" y="3346258"/>
            <a:ext cx="7331294" cy="2068866"/>
            <a:chOff x="0" y="0"/>
            <a:chExt cx="9775059" cy="275848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501551" y="0"/>
              <a:ext cx="9273509" cy="2758488"/>
            </a:xfrm>
            <a:custGeom>
              <a:avLst/>
              <a:gdLst/>
              <a:ahLst/>
              <a:cxnLst/>
              <a:rect r="r" b="b" t="t" l="l"/>
              <a:pathLst>
                <a:path h="2758488" w="9273509">
                  <a:moveTo>
                    <a:pt x="0" y="0"/>
                  </a:moveTo>
                  <a:lnTo>
                    <a:pt x="9273508" y="0"/>
                  </a:lnTo>
                  <a:lnTo>
                    <a:pt x="9273508" y="2758488"/>
                  </a:lnTo>
                  <a:lnTo>
                    <a:pt x="0" y="27584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967192"/>
              <a:ext cx="1989784" cy="527293"/>
            </a:xfrm>
            <a:custGeom>
              <a:avLst/>
              <a:gdLst/>
              <a:ahLst/>
              <a:cxnLst/>
              <a:rect r="r" b="b" t="t" l="l"/>
              <a:pathLst>
                <a:path h="527293" w="1989784">
                  <a:moveTo>
                    <a:pt x="0" y="0"/>
                  </a:moveTo>
                  <a:lnTo>
                    <a:pt x="1989784" y="0"/>
                  </a:lnTo>
                  <a:lnTo>
                    <a:pt x="1989784" y="527293"/>
                  </a:lnTo>
                  <a:lnTo>
                    <a:pt x="0" y="52729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619864" y="2705948"/>
            <a:ext cx="228582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Imagens segmentadas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206191" y="2705948"/>
            <a:ext cx="2285826" cy="387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Ground Truth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006080" y="3957007"/>
            <a:ext cx="140894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Segmentação excelente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06080" y="6202267"/>
            <a:ext cx="140894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Segmentação satisfatória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9006080" y="8518525"/>
            <a:ext cx="1408940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Segmentação insatisfatória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2129304" y="6434364"/>
            <a:ext cx="6541329" cy="1922305"/>
            <a:chOff x="0" y="0"/>
            <a:chExt cx="8721772" cy="2563073"/>
          </a:xfrm>
        </p:grpSpPr>
        <p:sp>
          <p:nvSpPr>
            <p:cNvPr name="Freeform 17" id="17"/>
            <p:cNvSpPr/>
            <p:nvPr/>
          </p:nvSpPr>
          <p:spPr>
            <a:xfrm flipH="false" flipV="false" rot="-1007759">
              <a:off x="5718612" y="365176"/>
              <a:ext cx="2798047" cy="1832721"/>
            </a:xfrm>
            <a:custGeom>
              <a:avLst/>
              <a:gdLst/>
              <a:ahLst/>
              <a:cxnLst/>
              <a:rect r="r" b="b" t="t" l="l"/>
              <a:pathLst>
                <a:path h="1832721" w="2798047">
                  <a:moveTo>
                    <a:pt x="0" y="0"/>
                  </a:moveTo>
                  <a:lnTo>
                    <a:pt x="2798047" y="0"/>
                  </a:lnTo>
                  <a:lnTo>
                    <a:pt x="2798047" y="1832721"/>
                  </a:lnTo>
                  <a:lnTo>
                    <a:pt x="0" y="18327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  <a:ln cap="sq">
              <a:noFill/>
              <a:prstDash val="lgDash"/>
              <a:miter/>
            </a:ln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35430"/>
              <a:ext cx="6565587" cy="1348930"/>
            </a:xfrm>
            <a:custGeom>
              <a:avLst/>
              <a:gdLst/>
              <a:ahLst/>
              <a:cxnLst/>
              <a:rect r="r" b="b" t="t" l="l"/>
              <a:pathLst>
                <a:path h="1348930" w="6565587">
                  <a:moveTo>
                    <a:pt x="0" y="0"/>
                  </a:moveTo>
                  <a:lnTo>
                    <a:pt x="6565587" y="0"/>
                  </a:lnTo>
                  <a:lnTo>
                    <a:pt x="6565587" y="1348930"/>
                  </a:lnTo>
                  <a:lnTo>
                    <a:pt x="0" y="13489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9" id="19"/>
            <p:cNvSpPr txBox="true"/>
            <p:nvPr/>
          </p:nvSpPr>
          <p:spPr>
            <a:xfrm rot="0">
              <a:off x="78306" y="261997"/>
              <a:ext cx="6408976" cy="83864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403"/>
                </a:lnSpc>
                <a:spcBef>
                  <a:spcPct val="0"/>
                </a:spcBef>
              </a:pPr>
              <a:r>
                <a:rPr lang="en-US" sz="1848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Representação visual da segmentação das patologias utilizando o método proposto (BLA)</a:t>
              </a:r>
            </a:p>
          </p:txBody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28700" y="1490663"/>
            <a:ext cx="1623060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639509" y="2953528"/>
            <a:ext cx="11746748" cy="6798430"/>
          </a:xfrm>
          <a:custGeom>
            <a:avLst/>
            <a:gdLst/>
            <a:ahLst/>
            <a:cxnLst/>
            <a:rect r="r" b="b" t="t" l="l"/>
            <a:pathLst>
              <a:path h="6798430" w="11746748">
                <a:moveTo>
                  <a:pt x="0" y="0"/>
                </a:moveTo>
                <a:lnTo>
                  <a:pt x="11746747" y="0"/>
                </a:lnTo>
                <a:lnTo>
                  <a:pt x="11746747" y="6798430"/>
                </a:lnTo>
                <a:lnTo>
                  <a:pt x="0" y="67984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098406" y="8771533"/>
            <a:ext cx="3412767" cy="904383"/>
          </a:xfrm>
          <a:custGeom>
            <a:avLst/>
            <a:gdLst/>
            <a:ahLst/>
            <a:cxnLst/>
            <a:rect r="r" b="b" t="t" l="l"/>
            <a:pathLst>
              <a:path h="904383" w="3412767">
                <a:moveTo>
                  <a:pt x="0" y="0"/>
                </a:moveTo>
                <a:lnTo>
                  <a:pt x="3412768" y="0"/>
                </a:lnTo>
                <a:lnTo>
                  <a:pt x="3412768" y="904384"/>
                </a:lnTo>
                <a:lnTo>
                  <a:pt x="0" y="9043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4368068" y="5947954"/>
            <a:ext cx="1670783" cy="0"/>
          </a:xfrm>
          <a:prstGeom prst="line">
            <a:avLst/>
          </a:prstGeom>
          <a:ln cap="flat" w="3810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>
            <a:off x="6724651" y="5947954"/>
            <a:ext cx="1670783" cy="0"/>
          </a:xfrm>
          <a:prstGeom prst="line">
            <a:avLst/>
          </a:prstGeom>
          <a:ln cap="flat" w="3810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9144000" y="5947954"/>
            <a:ext cx="704884" cy="0"/>
          </a:xfrm>
          <a:prstGeom prst="line">
            <a:avLst/>
          </a:prstGeom>
          <a:ln cap="flat" w="38100">
            <a:solidFill>
              <a:srgbClr val="12149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4476823" y="4759504"/>
            <a:ext cx="3229037" cy="9758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b="true" sz="1910">
                <a:solidFill>
                  <a:srgbClr val="F0EE13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Sublinhado amarelo</a:t>
            </a:r>
            <a:r>
              <a:rPr lang="en-US" b="true" sz="19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:</a:t>
            </a: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representa os métodos que não usaram Ensemble Learning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781371" y="7556287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8"/>
                </a:lnTo>
                <a:lnTo>
                  <a:pt x="0" y="124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199631" y="476250"/>
            <a:ext cx="15224086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  <a:spcBef>
                <a:spcPct val="0"/>
              </a:spcBef>
            </a:pPr>
            <a:r>
              <a:rPr lang="en-US" b="true" sz="4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Resultados da segmentação de patologias miocárdicas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638513"/>
            <a:ext cx="16775445" cy="953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Comparação dos valores de dice para cicatriz (</a:t>
            </a:r>
            <a:r>
              <a:rPr lang="en-US" b="true" sz="2599" i="true">
                <a:solidFill>
                  <a:srgbClr val="000000"/>
                </a:solidFill>
                <a:latin typeface="Times New Roman Bold Italics"/>
                <a:ea typeface="Times New Roman Bold Italics"/>
                <a:cs typeface="Times New Roman Bold Italics"/>
                <a:sym typeface="Times New Roman Bold Italics"/>
              </a:rPr>
              <a:t>scar</a:t>
            </a: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) e edema nos métodos apresentados na competição MyoPS 2020 nos dados de teste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13438" y="3733170"/>
            <a:ext cx="3292423" cy="64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** : representa métodos que utilizaram  Ensemble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476823" y="7913683"/>
            <a:ext cx="3229037" cy="1604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b="true" sz="191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Valores negrito:</a:t>
            </a: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representa o método com melhor desempenho na categoria, independentemente da estratégia utiliza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413438" y="6116360"/>
            <a:ext cx="3292423" cy="129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b="true" sz="1910">
                <a:solidFill>
                  <a:srgbClr val="12149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Sublinhado azul:</a:t>
            </a: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representa o método com melhor desempenho na categoria, sem usar Ensemble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781371" y="8102758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7"/>
                </a:lnTo>
                <a:lnTo>
                  <a:pt x="0" y="124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781371" y="6478418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8"/>
                </a:lnTo>
                <a:lnTo>
                  <a:pt x="0" y="124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781371" y="5925528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7"/>
                </a:lnTo>
                <a:lnTo>
                  <a:pt x="0" y="1241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781371" y="8682432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8"/>
                </a:lnTo>
                <a:lnTo>
                  <a:pt x="0" y="124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811119" y="9394031"/>
            <a:ext cx="1379531" cy="124158"/>
          </a:xfrm>
          <a:custGeom>
            <a:avLst/>
            <a:gdLst/>
            <a:ahLst/>
            <a:cxnLst/>
            <a:rect r="r" b="b" t="t" l="l"/>
            <a:pathLst>
              <a:path h="124158" w="1379531">
                <a:moveTo>
                  <a:pt x="0" y="0"/>
                </a:moveTo>
                <a:lnTo>
                  <a:pt x="1379530" y="0"/>
                </a:lnTo>
                <a:lnTo>
                  <a:pt x="1379530" y="124158"/>
                </a:lnTo>
                <a:lnTo>
                  <a:pt x="0" y="1241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6548083">
            <a:off x="-2788863" y="-6772586"/>
            <a:ext cx="14212134" cy="14034482"/>
          </a:xfrm>
          <a:custGeom>
            <a:avLst/>
            <a:gdLst/>
            <a:ahLst/>
            <a:cxnLst/>
            <a:rect r="r" b="b" t="t" l="l"/>
            <a:pathLst>
              <a:path h="14034482" w="14212134">
                <a:moveTo>
                  <a:pt x="0" y="0"/>
                </a:moveTo>
                <a:lnTo>
                  <a:pt x="14212134" y="0"/>
                </a:lnTo>
                <a:lnTo>
                  <a:pt x="14212134" y="14034482"/>
                </a:lnTo>
                <a:lnTo>
                  <a:pt x="0" y="14034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2975750" y="4180428"/>
            <a:ext cx="918427" cy="1153276"/>
          </a:xfrm>
          <a:custGeom>
            <a:avLst/>
            <a:gdLst/>
            <a:ahLst/>
            <a:cxnLst/>
            <a:rect r="r" b="b" t="t" l="l"/>
            <a:pathLst>
              <a:path h="1153276" w="918427">
                <a:moveTo>
                  <a:pt x="0" y="0"/>
                </a:moveTo>
                <a:lnTo>
                  <a:pt x="918428" y="0"/>
                </a:lnTo>
                <a:lnTo>
                  <a:pt x="918428" y="1153276"/>
                </a:lnTo>
                <a:lnTo>
                  <a:pt x="0" y="11532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504655" y="4095792"/>
            <a:ext cx="945507" cy="1132344"/>
          </a:xfrm>
          <a:custGeom>
            <a:avLst/>
            <a:gdLst/>
            <a:ahLst/>
            <a:cxnLst/>
            <a:rect r="r" b="b" t="t" l="l"/>
            <a:pathLst>
              <a:path h="1132344" w="945507">
                <a:moveTo>
                  <a:pt x="0" y="0"/>
                </a:moveTo>
                <a:lnTo>
                  <a:pt x="945507" y="0"/>
                </a:lnTo>
                <a:lnTo>
                  <a:pt x="945507" y="1132344"/>
                </a:lnTo>
                <a:lnTo>
                  <a:pt x="0" y="11323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68924" y="4180428"/>
            <a:ext cx="963072" cy="963072"/>
          </a:xfrm>
          <a:custGeom>
            <a:avLst/>
            <a:gdLst/>
            <a:ahLst/>
            <a:cxnLst/>
            <a:rect r="r" b="b" t="t" l="l"/>
            <a:pathLst>
              <a:path h="963072" w="963072">
                <a:moveTo>
                  <a:pt x="0" y="0"/>
                </a:moveTo>
                <a:lnTo>
                  <a:pt x="963072" y="0"/>
                </a:lnTo>
                <a:lnTo>
                  <a:pt x="963072" y="963072"/>
                </a:lnTo>
                <a:lnTo>
                  <a:pt x="0" y="96307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699" y="1036638"/>
            <a:ext cx="797673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975750" y="5447312"/>
            <a:ext cx="4600418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Técnica de segmentação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975750" y="6337802"/>
            <a:ext cx="4766999" cy="289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automatização do processo de segmentação e a sua contínua evolução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tornasse importante na 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prática clínica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devido ao 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procedimento mais rápido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comparativamente à manual.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365342" y="5447312"/>
            <a:ext cx="4100656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Aspetos futuros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365342" y="6337802"/>
            <a:ext cx="4341273" cy="2893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Implementar novas estratégias tais como 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Ensemble Learning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 um estudo mais aprofundado dos 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hiperparâmetros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da rede e do mecanismo proposto.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68924" y="5447312"/>
            <a:ext cx="378600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Resultados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68925" y="6304562"/>
            <a:ext cx="3786004" cy="3369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 modelo proposto apresentou resultados </a:t>
            </a:r>
            <a:r>
              <a:rPr lang="en-US" sz="2699" u="sng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competitivos,</a:t>
            </a:r>
            <a:r>
              <a:rPr lang="en-US" sz="26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em comparação com as soluções existentes. </a:t>
            </a:r>
          </a:p>
          <a:p>
            <a:pPr algn="l">
              <a:lnSpc>
                <a:spcPts val="3779"/>
              </a:lnSpc>
            </a:pPr>
          </a:p>
          <a:p>
            <a:pPr algn="l">
              <a:lnSpc>
                <a:spcPts val="3779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35267" y="3190875"/>
            <a:ext cx="4301871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Obrigado pela atenção!</a:t>
            </a:r>
          </a:p>
        </p:txBody>
      </p:sp>
      <p:sp>
        <p:nvSpPr>
          <p:cNvPr name="Freeform 3" id="3"/>
          <p:cNvSpPr/>
          <p:nvPr/>
        </p:nvSpPr>
        <p:spPr>
          <a:xfrm flipH="true" flipV="false" rot="-4319139">
            <a:off x="6352228" y="-2532663"/>
            <a:ext cx="14853376" cy="15352326"/>
          </a:xfrm>
          <a:custGeom>
            <a:avLst/>
            <a:gdLst/>
            <a:ahLst/>
            <a:cxnLst/>
            <a:rect r="r" b="b" t="t" l="l"/>
            <a:pathLst>
              <a:path h="15352326" w="14853376">
                <a:moveTo>
                  <a:pt x="14853375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5" y="15352326"/>
                </a:lnTo>
                <a:lnTo>
                  <a:pt x="14853375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rot="-5400000">
            <a:off x="3163315" y="5138738"/>
            <a:ext cx="7590766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27618" y="580429"/>
            <a:ext cx="2255408" cy="1118345"/>
          </a:xfrm>
          <a:custGeom>
            <a:avLst/>
            <a:gdLst/>
            <a:ahLst/>
            <a:cxnLst/>
            <a:rect r="r" b="b" t="t" l="l"/>
            <a:pathLst>
              <a:path h="1118345" w="2255408">
                <a:moveTo>
                  <a:pt x="0" y="0"/>
                </a:moveTo>
                <a:lnTo>
                  <a:pt x="2255409" y="0"/>
                </a:lnTo>
                <a:lnTo>
                  <a:pt x="2255409" y="1118345"/>
                </a:lnTo>
                <a:lnTo>
                  <a:pt x="0" y="11183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344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85775" y="952500"/>
            <a:ext cx="7738565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Universidade do Minho – Departamento de Engenharia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661473" y="3380929"/>
            <a:ext cx="9881252" cy="3819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01"/>
              </a:lnSpc>
            </a:pPr>
            <a:r>
              <a:rPr lang="en-US" sz="8001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Segmentação da Fibrose em Imagens de Ressonância Cardíaca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1028700" y="8164830"/>
            <a:ext cx="5306212" cy="1047750"/>
            <a:chOff x="0" y="0"/>
            <a:chExt cx="7074949" cy="139700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17127"/>
              <a:ext cx="7074949" cy="6798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920"/>
                </a:lnSpc>
              </a:pPr>
              <a:r>
                <a:rPr lang="en-US" sz="28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Mestrado em Bioinformática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123825"/>
              <a:ext cx="7074949" cy="7334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00"/>
                </a:lnSpc>
              </a:pPr>
              <a:r>
                <a:rPr lang="en-US" sz="3000" b="true">
                  <a:solidFill>
                    <a:srgbClr val="000000"/>
                  </a:solidFill>
                  <a:latin typeface="Times New Roman Bold"/>
                  <a:ea typeface="Times New Roman Bold"/>
                  <a:cs typeface="Times New Roman Bold"/>
                  <a:sym typeface="Times New Roman Bold"/>
                </a:rPr>
                <a:t>Luís Ferreira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7618" y="580429"/>
            <a:ext cx="2255408" cy="1118345"/>
          </a:xfrm>
          <a:custGeom>
            <a:avLst/>
            <a:gdLst/>
            <a:ahLst/>
            <a:cxnLst/>
            <a:rect r="r" b="b" t="t" l="l"/>
            <a:pathLst>
              <a:path h="1118345" w="2255408">
                <a:moveTo>
                  <a:pt x="0" y="0"/>
                </a:moveTo>
                <a:lnTo>
                  <a:pt x="2255409" y="0"/>
                </a:lnTo>
                <a:lnTo>
                  <a:pt x="2255409" y="1118345"/>
                </a:lnTo>
                <a:lnTo>
                  <a:pt x="0" y="1118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44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417329" y="4228748"/>
            <a:ext cx="8144183" cy="3497208"/>
          </a:xfrm>
          <a:custGeom>
            <a:avLst/>
            <a:gdLst/>
            <a:ahLst/>
            <a:cxnLst/>
            <a:rect r="r" b="b" t="t" l="l"/>
            <a:pathLst>
              <a:path h="3497208" w="8144183">
                <a:moveTo>
                  <a:pt x="0" y="0"/>
                </a:moveTo>
                <a:lnTo>
                  <a:pt x="8144183" y="0"/>
                </a:lnTo>
                <a:lnTo>
                  <a:pt x="8144183" y="3497208"/>
                </a:lnTo>
                <a:lnTo>
                  <a:pt x="0" y="3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855323" y="4228748"/>
            <a:ext cx="4025675" cy="3497208"/>
          </a:xfrm>
          <a:custGeom>
            <a:avLst/>
            <a:gdLst/>
            <a:ahLst/>
            <a:cxnLst/>
            <a:rect r="r" b="b" t="t" l="l"/>
            <a:pathLst>
              <a:path h="3497208" w="4025675">
                <a:moveTo>
                  <a:pt x="0" y="0"/>
                </a:moveTo>
                <a:lnTo>
                  <a:pt x="4025675" y="0"/>
                </a:lnTo>
                <a:lnTo>
                  <a:pt x="4025675" y="3497208"/>
                </a:lnTo>
                <a:lnTo>
                  <a:pt x="0" y="34972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985775" y="952500"/>
            <a:ext cx="7738565" cy="361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b="true" sz="19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Universidade do Minho – Departamento de Engenharia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933752" y="3358281"/>
            <a:ext cx="584716" cy="42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607" spc="255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LGE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903581" y="3358281"/>
            <a:ext cx="382429" cy="42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607" spc="255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T2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67154" y="3503171"/>
            <a:ext cx="4554855" cy="426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7"/>
              </a:lnSpc>
              <a:spcBef>
                <a:spcPct val="0"/>
              </a:spcBef>
            </a:pPr>
            <a:r>
              <a:rPr lang="en-US" b="true" sz="2607" spc="255">
                <a:solidFill>
                  <a:srgbClr val="000000"/>
                </a:solidFill>
                <a:latin typeface="Oswald Bold"/>
                <a:ea typeface="Oswald Bold"/>
                <a:cs typeface="Oswald Bold"/>
                <a:sym typeface="Oswald Bold"/>
              </a:rPr>
              <a:t>Probabilidade do Miocárdio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914958" y="2028955"/>
            <a:ext cx="3422565" cy="3110256"/>
          </a:xfrm>
          <a:custGeom>
            <a:avLst/>
            <a:gdLst/>
            <a:ahLst/>
            <a:cxnLst/>
            <a:rect r="r" b="b" t="t" l="l"/>
            <a:pathLst>
              <a:path h="3110256" w="3422565">
                <a:moveTo>
                  <a:pt x="0" y="0"/>
                </a:moveTo>
                <a:lnTo>
                  <a:pt x="3422565" y="0"/>
                </a:lnTo>
                <a:lnTo>
                  <a:pt x="3422565" y="3110256"/>
                </a:lnTo>
                <a:lnTo>
                  <a:pt x="0" y="3110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53621" y="6799699"/>
            <a:ext cx="6344233" cy="3340683"/>
          </a:xfrm>
          <a:custGeom>
            <a:avLst/>
            <a:gdLst/>
            <a:ahLst/>
            <a:cxnLst/>
            <a:rect r="r" b="b" t="t" l="l"/>
            <a:pathLst>
              <a:path h="3340683" w="6344233">
                <a:moveTo>
                  <a:pt x="0" y="0"/>
                </a:moveTo>
                <a:lnTo>
                  <a:pt x="6344233" y="0"/>
                </a:lnTo>
                <a:lnTo>
                  <a:pt x="6344233" y="3340683"/>
                </a:lnTo>
                <a:lnTo>
                  <a:pt x="0" y="33406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08550" y="2730059"/>
            <a:ext cx="3049560" cy="2409152"/>
          </a:xfrm>
          <a:custGeom>
            <a:avLst/>
            <a:gdLst/>
            <a:ahLst/>
            <a:cxnLst/>
            <a:rect r="r" b="b" t="t" l="l"/>
            <a:pathLst>
              <a:path h="2409152" w="3049560">
                <a:moveTo>
                  <a:pt x="0" y="0"/>
                </a:moveTo>
                <a:lnTo>
                  <a:pt x="3049560" y="0"/>
                </a:lnTo>
                <a:lnTo>
                  <a:pt x="3049560" y="2409152"/>
                </a:lnTo>
                <a:lnTo>
                  <a:pt x="0" y="2409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31949">
            <a:off x="13347306" y="2308434"/>
            <a:ext cx="1563601" cy="1012431"/>
          </a:xfrm>
          <a:custGeom>
            <a:avLst/>
            <a:gdLst/>
            <a:ahLst/>
            <a:cxnLst/>
            <a:rect r="r" b="b" t="t" l="l"/>
            <a:pathLst>
              <a:path h="1012431" w="1563601">
                <a:moveTo>
                  <a:pt x="0" y="0"/>
                </a:moveTo>
                <a:lnTo>
                  <a:pt x="1563601" y="0"/>
                </a:lnTo>
                <a:lnTo>
                  <a:pt x="1563601" y="1012431"/>
                </a:lnTo>
                <a:lnTo>
                  <a:pt x="0" y="10124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8460917">
            <a:off x="16971255" y="6105202"/>
            <a:ext cx="1538442" cy="996141"/>
          </a:xfrm>
          <a:custGeom>
            <a:avLst/>
            <a:gdLst/>
            <a:ahLst/>
            <a:cxnLst/>
            <a:rect r="r" b="b" t="t" l="l"/>
            <a:pathLst>
              <a:path h="996141" w="1538442">
                <a:moveTo>
                  <a:pt x="0" y="0"/>
                </a:moveTo>
                <a:lnTo>
                  <a:pt x="1538442" y="0"/>
                </a:lnTo>
                <a:lnTo>
                  <a:pt x="1538442" y="996141"/>
                </a:lnTo>
                <a:lnTo>
                  <a:pt x="0" y="996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937575" y="6603272"/>
            <a:ext cx="2153710" cy="1995826"/>
          </a:xfrm>
          <a:custGeom>
            <a:avLst/>
            <a:gdLst/>
            <a:ahLst/>
            <a:cxnLst/>
            <a:rect r="r" b="b" t="t" l="l"/>
            <a:pathLst>
              <a:path h="1995826" w="2153710">
                <a:moveTo>
                  <a:pt x="0" y="0"/>
                </a:moveTo>
                <a:lnTo>
                  <a:pt x="2153710" y="0"/>
                </a:lnTo>
                <a:lnTo>
                  <a:pt x="2153710" y="1995826"/>
                </a:lnTo>
                <a:lnTo>
                  <a:pt x="0" y="19958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19105" y="2526509"/>
            <a:ext cx="7327655" cy="4799614"/>
          </a:xfrm>
          <a:custGeom>
            <a:avLst/>
            <a:gdLst/>
            <a:ahLst/>
            <a:cxnLst/>
            <a:rect r="r" b="b" t="t" l="l"/>
            <a:pathLst>
              <a:path h="4799614" w="7327655">
                <a:moveTo>
                  <a:pt x="0" y="0"/>
                </a:moveTo>
                <a:lnTo>
                  <a:pt x="7327654" y="0"/>
                </a:lnTo>
                <a:lnTo>
                  <a:pt x="7327654" y="4799613"/>
                </a:lnTo>
                <a:lnTo>
                  <a:pt x="0" y="47996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99631" y="447675"/>
            <a:ext cx="1373794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Introdução</a:t>
            </a:r>
          </a:p>
        </p:txBody>
      </p:sp>
      <p:sp>
        <p:nvSpPr>
          <p:cNvPr name="AutoShape 10" id="10"/>
          <p:cNvSpPr/>
          <p:nvPr/>
        </p:nvSpPr>
        <p:spPr>
          <a:xfrm>
            <a:off x="1019105" y="1490662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6701961">
            <a:off x="15828136" y="6953272"/>
            <a:ext cx="372589" cy="61943"/>
          </a:xfrm>
          <a:custGeom>
            <a:avLst/>
            <a:gdLst/>
            <a:ahLst/>
            <a:cxnLst/>
            <a:rect r="r" b="b" t="t" l="l"/>
            <a:pathLst>
              <a:path h="61943" w="372589">
                <a:moveTo>
                  <a:pt x="0" y="0"/>
                </a:moveTo>
                <a:lnTo>
                  <a:pt x="372589" y="0"/>
                </a:lnTo>
                <a:lnTo>
                  <a:pt x="372589" y="61943"/>
                </a:lnTo>
                <a:lnTo>
                  <a:pt x="0" y="619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3688039">
            <a:off x="15711941" y="8260608"/>
            <a:ext cx="372589" cy="61943"/>
          </a:xfrm>
          <a:custGeom>
            <a:avLst/>
            <a:gdLst/>
            <a:ahLst/>
            <a:cxnLst/>
            <a:rect r="r" b="b" t="t" l="l"/>
            <a:pathLst>
              <a:path h="61943" w="372589">
                <a:moveTo>
                  <a:pt x="0" y="0"/>
                </a:moveTo>
                <a:lnTo>
                  <a:pt x="372588" y="0"/>
                </a:lnTo>
                <a:lnTo>
                  <a:pt x="372588" y="61943"/>
                </a:lnTo>
                <a:lnTo>
                  <a:pt x="0" y="619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732139">
            <a:off x="13278768" y="7612933"/>
            <a:ext cx="1409198" cy="916269"/>
          </a:xfrm>
          <a:custGeom>
            <a:avLst/>
            <a:gdLst/>
            <a:ahLst/>
            <a:cxnLst/>
            <a:rect r="r" b="b" t="t" l="l"/>
            <a:pathLst>
              <a:path h="916269" w="1409198">
                <a:moveTo>
                  <a:pt x="0" y="0"/>
                </a:moveTo>
                <a:lnTo>
                  <a:pt x="1409199" y="0"/>
                </a:lnTo>
                <a:lnTo>
                  <a:pt x="1409199" y="916269"/>
                </a:lnTo>
                <a:lnTo>
                  <a:pt x="0" y="91626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226970">
            <a:off x="14458209" y="7748880"/>
            <a:ext cx="325048" cy="284417"/>
          </a:xfrm>
          <a:custGeom>
            <a:avLst/>
            <a:gdLst/>
            <a:ahLst/>
            <a:cxnLst/>
            <a:rect r="r" b="b" t="t" l="l"/>
            <a:pathLst>
              <a:path h="284417" w="325048">
                <a:moveTo>
                  <a:pt x="0" y="0"/>
                </a:moveTo>
                <a:lnTo>
                  <a:pt x="325048" y="0"/>
                </a:lnTo>
                <a:lnTo>
                  <a:pt x="325048" y="284417"/>
                </a:lnTo>
                <a:lnTo>
                  <a:pt x="0" y="2844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199631" y="1629451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Fundamentos teóricos para a compreensão e relevância do tema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906129" y="5174100"/>
            <a:ext cx="3909794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 doenças cardíacas são a principal causa de morte a nível global.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527336" y="5282280"/>
            <a:ext cx="4620587" cy="109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2" indent="-215901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Obtenção de imagens de ressonância magnética cardíaca (RMC) para a análise do miocárdio.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9631" y="8403366"/>
            <a:ext cx="5692313" cy="1012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431801" indent="-215900" lvl="1">
              <a:lnSpc>
                <a:spcPts val="260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Têm havido a introdução de algoritmos automáticos para melhorar a identificação da fibrose em imagens de RMC.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704261" y="8742525"/>
            <a:ext cx="4155558" cy="1290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</a:t>
            </a: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fibrose intersticial é considerada irreversível pois causa danos permanentes no tecido cardíaco após a morte das células do miocárdio.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37630" y="6648139"/>
            <a:ext cx="900585" cy="19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tecido fibroso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211502" y="7982458"/>
            <a:ext cx="900585" cy="19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9"/>
              </a:lnSpc>
              <a:spcBef>
                <a:spcPct val="0"/>
              </a:spcBef>
            </a:pPr>
            <a:r>
              <a:rPr lang="en-US" sz="106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tecido saudável</a:t>
            </a:r>
          </a:p>
        </p:txBody>
      </p:sp>
      <p:sp>
        <p:nvSpPr>
          <p:cNvPr name="Freeform 22" id="22"/>
          <p:cNvSpPr/>
          <p:nvPr/>
        </p:nvSpPr>
        <p:spPr>
          <a:xfrm flipH="false" flipV="false" rot="-743966">
            <a:off x="14355100" y="7776159"/>
            <a:ext cx="325048" cy="284417"/>
          </a:xfrm>
          <a:custGeom>
            <a:avLst/>
            <a:gdLst/>
            <a:ahLst/>
            <a:cxnLst/>
            <a:rect r="r" b="b" t="t" l="l"/>
            <a:pathLst>
              <a:path h="284417" w="325048">
                <a:moveTo>
                  <a:pt x="0" y="0"/>
                </a:moveTo>
                <a:lnTo>
                  <a:pt x="325048" y="0"/>
                </a:lnTo>
                <a:lnTo>
                  <a:pt x="325048" y="284417"/>
                </a:lnTo>
                <a:lnTo>
                  <a:pt x="0" y="2844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412404">
            <a:off x="10833330" y="6083717"/>
            <a:ext cx="8075295" cy="8229600"/>
          </a:xfrm>
          <a:custGeom>
            <a:avLst/>
            <a:gdLst/>
            <a:ahLst/>
            <a:cxnLst/>
            <a:rect r="r" b="b" t="t" l="l"/>
            <a:pathLst>
              <a:path h="8229600" w="8075295">
                <a:moveTo>
                  <a:pt x="0" y="0"/>
                </a:moveTo>
                <a:lnTo>
                  <a:pt x="8075295" y="0"/>
                </a:lnTo>
                <a:lnTo>
                  <a:pt x="8075295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10541721" y="1473156"/>
            <a:ext cx="0" cy="7340687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063183" y="7749185"/>
            <a:ext cx="1690400" cy="1716142"/>
          </a:xfrm>
          <a:custGeom>
            <a:avLst/>
            <a:gdLst/>
            <a:ahLst/>
            <a:cxnLst/>
            <a:rect r="r" b="b" t="t" l="l"/>
            <a:pathLst>
              <a:path h="1716142" w="1690400">
                <a:moveTo>
                  <a:pt x="0" y="0"/>
                </a:moveTo>
                <a:lnTo>
                  <a:pt x="1690400" y="0"/>
                </a:lnTo>
                <a:lnTo>
                  <a:pt x="1690400" y="1716142"/>
                </a:lnTo>
                <a:lnTo>
                  <a:pt x="0" y="171614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57584" y="3719512"/>
            <a:ext cx="627878" cy="733190"/>
          </a:xfrm>
          <a:custGeom>
            <a:avLst/>
            <a:gdLst/>
            <a:ahLst/>
            <a:cxnLst/>
            <a:rect r="r" b="b" t="t" l="l"/>
            <a:pathLst>
              <a:path h="733190" w="627878">
                <a:moveTo>
                  <a:pt x="0" y="0"/>
                </a:moveTo>
                <a:lnTo>
                  <a:pt x="627878" y="0"/>
                </a:lnTo>
                <a:lnTo>
                  <a:pt x="627878" y="733190"/>
                </a:lnTo>
                <a:lnTo>
                  <a:pt x="0" y="73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157584" y="5561722"/>
            <a:ext cx="627878" cy="733190"/>
          </a:xfrm>
          <a:custGeom>
            <a:avLst/>
            <a:gdLst/>
            <a:ahLst/>
            <a:cxnLst/>
            <a:rect r="r" b="b" t="t" l="l"/>
            <a:pathLst>
              <a:path h="733190" w="627878">
                <a:moveTo>
                  <a:pt x="0" y="0"/>
                </a:moveTo>
                <a:lnTo>
                  <a:pt x="627878" y="0"/>
                </a:lnTo>
                <a:lnTo>
                  <a:pt x="627878" y="733190"/>
                </a:lnTo>
                <a:lnTo>
                  <a:pt x="0" y="7331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8948787">
            <a:off x="4211449" y="6242881"/>
            <a:ext cx="1538442" cy="996141"/>
          </a:xfrm>
          <a:custGeom>
            <a:avLst/>
            <a:gdLst/>
            <a:ahLst/>
            <a:cxnLst/>
            <a:rect r="r" b="b" t="t" l="l"/>
            <a:pathLst>
              <a:path h="996141" w="1538442">
                <a:moveTo>
                  <a:pt x="0" y="0"/>
                </a:moveTo>
                <a:lnTo>
                  <a:pt x="1538442" y="0"/>
                </a:lnTo>
                <a:lnTo>
                  <a:pt x="1538442" y="996141"/>
                </a:lnTo>
                <a:lnTo>
                  <a:pt x="0" y="99614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601238">
            <a:off x="5136702" y="5559627"/>
            <a:ext cx="2264657" cy="1483350"/>
          </a:xfrm>
          <a:custGeom>
            <a:avLst/>
            <a:gdLst/>
            <a:ahLst/>
            <a:cxnLst/>
            <a:rect r="r" b="b" t="t" l="l"/>
            <a:pathLst>
              <a:path h="1483350" w="2264657">
                <a:moveTo>
                  <a:pt x="0" y="0"/>
                </a:moveTo>
                <a:lnTo>
                  <a:pt x="2264657" y="0"/>
                </a:lnTo>
                <a:lnTo>
                  <a:pt x="2264657" y="1483350"/>
                </a:lnTo>
                <a:lnTo>
                  <a:pt x="0" y="1483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lgDash"/>
            <a:miter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73876" y="4304205"/>
            <a:ext cx="8170124" cy="1678589"/>
          </a:xfrm>
          <a:custGeom>
            <a:avLst/>
            <a:gdLst/>
            <a:ahLst/>
            <a:cxnLst/>
            <a:rect r="r" b="b" t="t" l="l"/>
            <a:pathLst>
              <a:path h="1678589" w="8170124">
                <a:moveTo>
                  <a:pt x="0" y="0"/>
                </a:moveTo>
                <a:lnTo>
                  <a:pt x="8170124" y="0"/>
                </a:lnTo>
                <a:lnTo>
                  <a:pt x="8170124" y="1678590"/>
                </a:lnTo>
                <a:lnTo>
                  <a:pt x="0" y="167859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21660" y="6911873"/>
            <a:ext cx="3952253" cy="812008"/>
          </a:xfrm>
          <a:custGeom>
            <a:avLst/>
            <a:gdLst/>
            <a:ahLst/>
            <a:cxnLst/>
            <a:rect r="r" b="b" t="t" l="l"/>
            <a:pathLst>
              <a:path h="812008" w="3952253">
                <a:moveTo>
                  <a:pt x="0" y="0"/>
                </a:moveTo>
                <a:lnTo>
                  <a:pt x="3952253" y="0"/>
                </a:lnTo>
                <a:lnTo>
                  <a:pt x="3952253" y="812008"/>
                </a:lnTo>
                <a:lnTo>
                  <a:pt x="0" y="81200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96464" y="7594629"/>
            <a:ext cx="4412130" cy="906492"/>
          </a:xfrm>
          <a:custGeom>
            <a:avLst/>
            <a:gdLst/>
            <a:ahLst/>
            <a:cxnLst/>
            <a:rect r="r" b="b" t="t" l="l"/>
            <a:pathLst>
              <a:path h="906492" w="4412130">
                <a:moveTo>
                  <a:pt x="0" y="0"/>
                </a:moveTo>
                <a:lnTo>
                  <a:pt x="4412131" y="0"/>
                </a:lnTo>
                <a:lnTo>
                  <a:pt x="4412131" y="906492"/>
                </a:lnTo>
                <a:lnTo>
                  <a:pt x="0" y="9064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79865" y="1765213"/>
            <a:ext cx="7764135" cy="2457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20"/>
              </a:lnSpc>
              <a:spcBef>
                <a:spcPct val="0"/>
              </a:spcBef>
            </a:pPr>
            <a:r>
              <a:rPr lang="en-US" b="true" sz="76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Modelo fundamental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79865" y="4098838"/>
            <a:ext cx="7764135" cy="164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Algoritmo de segmentação automática do miocárdio 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85462" y="2460538"/>
            <a:ext cx="4591617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200"/>
              </a:lnSpc>
              <a:spcBef>
                <a:spcPct val="0"/>
              </a:spcBef>
            </a:pPr>
            <a:r>
              <a:rPr lang="en-US" b="true" sz="35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Objetivos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2076422" y="3441094"/>
            <a:ext cx="5589110" cy="3696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Introduzir um novo mecanismo de atenção na arquitetura base do algoritmo;</a:t>
            </a:r>
          </a:p>
          <a:p>
            <a:pPr algn="l">
              <a:lnSpc>
                <a:spcPts val="3639"/>
              </a:lnSpc>
            </a:pPr>
          </a:p>
          <a:p>
            <a:pPr algn="l"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Tornar o modelo mais eficiente na extração de características e na identificação da fibrose miocárdica.</a:t>
            </a:r>
          </a:p>
          <a:p>
            <a:pPr algn="l">
              <a:lnSpc>
                <a:spcPts val="3639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11472" y="7045951"/>
            <a:ext cx="3773632" cy="436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Baseado em “</a:t>
            </a:r>
            <a:r>
              <a:rPr lang="en-US" sz="2300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Deep Learning</a:t>
            </a:r>
            <a:r>
              <a:rPr lang="en-US" sz="23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29228" y="7628631"/>
            <a:ext cx="3946603" cy="872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Permite a destinção entre o tecido saudável e a fibrose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7016956">
            <a:off x="6259607" y="-6793729"/>
            <a:ext cx="15136400" cy="15644858"/>
          </a:xfrm>
          <a:custGeom>
            <a:avLst/>
            <a:gdLst/>
            <a:ahLst/>
            <a:cxnLst/>
            <a:rect r="r" b="b" t="t" l="l"/>
            <a:pathLst>
              <a:path h="15644858" w="15136400">
                <a:moveTo>
                  <a:pt x="15136400" y="0"/>
                </a:moveTo>
                <a:lnTo>
                  <a:pt x="0" y="0"/>
                </a:lnTo>
                <a:lnTo>
                  <a:pt x="0" y="15644858"/>
                </a:lnTo>
                <a:lnTo>
                  <a:pt x="15136400" y="15644858"/>
                </a:lnTo>
                <a:lnTo>
                  <a:pt x="15136400" y="0"/>
                </a:lnTo>
                <a:close/>
              </a:path>
            </a:pathLst>
          </a:custGeom>
          <a:blipFill>
            <a:blip r:embed="rId2">
              <a:alphaModFix amt="59000"/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rot="1008">
            <a:off x="1028698" y="3639800"/>
            <a:ext cx="16230601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3558260" y="4904096"/>
            <a:ext cx="1062269" cy="1062269"/>
          </a:xfrm>
          <a:custGeom>
            <a:avLst/>
            <a:gdLst/>
            <a:ahLst/>
            <a:cxnLst/>
            <a:rect r="r" b="b" t="t" l="l"/>
            <a:pathLst>
              <a:path h="1062269" w="1062269">
                <a:moveTo>
                  <a:pt x="0" y="0"/>
                </a:moveTo>
                <a:lnTo>
                  <a:pt x="1062269" y="0"/>
                </a:lnTo>
                <a:lnTo>
                  <a:pt x="1062269" y="1062269"/>
                </a:lnTo>
                <a:lnTo>
                  <a:pt x="0" y="10622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8622" y="4852676"/>
            <a:ext cx="1133717" cy="1051522"/>
          </a:xfrm>
          <a:custGeom>
            <a:avLst/>
            <a:gdLst/>
            <a:ahLst/>
            <a:cxnLst/>
            <a:rect r="r" b="b" t="t" l="l"/>
            <a:pathLst>
              <a:path h="1051522" w="1133717">
                <a:moveTo>
                  <a:pt x="0" y="0"/>
                </a:moveTo>
                <a:lnTo>
                  <a:pt x="1133717" y="0"/>
                </a:lnTo>
                <a:lnTo>
                  <a:pt x="1133717" y="1051522"/>
                </a:lnTo>
                <a:lnTo>
                  <a:pt x="0" y="1051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832416" y="5004497"/>
            <a:ext cx="1161057" cy="931748"/>
          </a:xfrm>
          <a:custGeom>
            <a:avLst/>
            <a:gdLst/>
            <a:ahLst/>
            <a:cxnLst/>
            <a:rect r="r" b="b" t="t" l="l"/>
            <a:pathLst>
              <a:path h="931748" w="1161057">
                <a:moveTo>
                  <a:pt x="0" y="0"/>
                </a:moveTo>
                <a:lnTo>
                  <a:pt x="1161057" y="0"/>
                </a:lnTo>
                <a:lnTo>
                  <a:pt x="1161057" y="931749"/>
                </a:lnTo>
                <a:lnTo>
                  <a:pt x="0" y="9317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6706" y="6003411"/>
            <a:ext cx="3406046" cy="217135"/>
          </a:xfrm>
          <a:custGeom>
            <a:avLst/>
            <a:gdLst/>
            <a:ahLst/>
            <a:cxnLst/>
            <a:rect r="r" b="b" t="t" l="l"/>
            <a:pathLst>
              <a:path h="217135" w="3406046">
                <a:moveTo>
                  <a:pt x="0" y="0"/>
                </a:moveTo>
                <a:lnTo>
                  <a:pt x="3406046" y="0"/>
                </a:lnTo>
                <a:lnTo>
                  <a:pt x="3406046" y="217135"/>
                </a:lnTo>
                <a:lnTo>
                  <a:pt x="0" y="21713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544807" y="5961122"/>
            <a:ext cx="4051292" cy="258270"/>
          </a:xfrm>
          <a:custGeom>
            <a:avLst/>
            <a:gdLst/>
            <a:ahLst/>
            <a:cxnLst/>
            <a:rect r="r" b="b" t="t" l="l"/>
            <a:pathLst>
              <a:path h="258270" w="4051292">
                <a:moveTo>
                  <a:pt x="0" y="0"/>
                </a:moveTo>
                <a:lnTo>
                  <a:pt x="4051291" y="0"/>
                </a:lnTo>
                <a:lnTo>
                  <a:pt x="4051291" y="258270"/>
                </a:lnTo>
                <a:lnTo>
                  <a:pt x="0" y="2582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29809" y="5936246"/>
            <a:ext cx="4563664" cy="290934"/>
          </a:xfrm>
          <a:custGeom>
            <a:avLst/>
            <a:gdLst/>
            <a:ahLst/>
            <a:cxnLst/>
            <a:rect r="r" b="b" t="t" l="l"/>
            <a:pathLst>
              <a:path h="290934" w="4563664">
                <a:moveTo>
                  <a:pt x="0" y="0"/>
                </a:moveTo>
                <a:lnTo>
                  <a:pt x="4563664" y="0"/>
                </a:lnTo>
                <a:lnTo>
                  <a:pt x="4563664" y="290933"/>
                </a:lnTo>
                <a:lnTo>
                  <a:pt x="0" y="29093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672922" y="5325344"/>
            <a:ext cx="37860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80"/>
              </a:lnSpc>
            </a:pPr>
            <a:r>
              <a:rPr lang="en-US" sz="44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Contexto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72922" y="6730065"/>
            <a:ext cx="3786004" cy="20243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Imagens adquiridas de forma anómina de pacientes diagnosticados com condições agudas.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699" y="1036638"/>
            <a:ext cx="7976732" cy="155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800"/>
              </a:lnSpc>
              <a:spcBef>
                <a:spcPct val="0"/>
              </a:spcBef>
            </a:pPr>
            <a:r>
              <a:rPr lang="en-US" b="true" sz="9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Dataset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63159" y="5425706"/>
            <a:ext cx="3786004" cy="609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500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Dados utilizados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09437" y="6692187"/>
            <a:ext cx="4444012" cy="3014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 conjuntos de imagens de ressonância magnética cardíaca, contendo o “</a:t>
            </a:r>
            <a:r>
              <a:rPr lang="en-US" sz="2799" i="true">
                <a:solidFill>
                  <a:srgbClr val="000000"/>
                </a:solidFill>
                <a:latin typeface="Times New Roman Italics"/>
                <a:ea typeface="Times New Roman Italics"/>
                <a:cs typeface="Times New Roman Italics"/>
                <a:sym typeface="Times New Roman Italics"/>
              </a:rPr>
              <a:t>Ground Truth</a:t>
            </a: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” da segmentação e 3 sequências cardíacas: bSSFP, LGE e T2.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0147" y="5349506"/>
            <a:ext cx="3786004" cy="752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9"/>
              </a:lnSpc>
            </a:pPr>
            <a:r>
              <a:rPr lang="en-US" sz="4399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Fonte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531908" y="6692187"/>
            <a:ext cx="3786004" cy="1033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Competição MyoPS MICCAI 2020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62857" y="3725411"/>
            <a:ext cx="2780937" cy="2447965"/>
          </a:xfrm>
          <a:custGeom>
            <a:avLst/>
            <a:gdLst/>
            <a:ahLst/>
            <a:cxnLst/>
            <a:rect r="r" b="b" t="t" l="l"/>
            <a:pathLst>
              <a:path h="2447965" w="2780937">
                <a:moveTo>
                  <a:pt x="0" y="0"/>
                </a:moveTo>
                <a:lnTo>
                  <a:pt x="2780937" y="0"/>
                </a:lnTo>
                <a:lnTo>
                  <a:pt x="2780937" y="2447965"/>
                </a:lnTo>
                <a:lnTo>
                  <a:pt x="0" y="24479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01021" y="3895322"/>
            <a:ext cx="114734" cy="120030"/>
          </a:xfrm>
          <a:custGeom>
            <a:avLst/>
            <a:gdLst/>
            <a:ahLst/>
            <a:cxnLst/>
            <a:rect r="r" b="b" t="t" l="l"/>
            <a:pathLst>
              <a:path h="120030" w="114734">
                <a:moveTo>
                  <a:pt x="0" y="0"/>
                </a:moveTo>
                <a:lnTo>
                  <a:pt x="114734" y="0"/>
                </a:lnTo>
                <a:lnTo>
                  <a:pt x="114734" y="120031"/>
                </a:lnTo>
                <a:lnTo>
                  <a:pt x="0" y="1200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74" t="0" r="-40149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300096" y="3766337"/>
            <a:ext cx="114734" cy="112899"/>
          </a:xfrm>
          <a:custGeom>
            <a:avLst/>
            <a:gdLst/>
            <a:ahLst/>
            <a:cxnLst/>
            <a:rect r="r" b="b" t="t" l="l"/>
            <a:pathLst>
              <a:path h="112899" w="114734">
                <a:moveTo>
                  <a:pt x="0" y="0"/>
                </a:moveTo>
                <a:lnTo>
                  <a:pt x="114734" y="0"/>
                </a:lnTo>
                <a:lnTo>
                  <a:pt x="114734" y="112899"/>
                </a:lnTo>
                <a:lnTo>
                  <a:pt x="0" y="112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43" t="0" r="-39415" b="-1990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01946" y="4030504"/>
            <a:ext cx="113809" cy="107819"/>
          </a:xfrm>
          <a:custGeom>
            <a:avLst/>
            <a:gdLst/>
            <a:ahLst/>
            <a:cxnLst/>
            <a:rect r="r" b="b" t="t" l="l"/>
            <a:pathLst>
              <a:path h="107819" w="113809">
                <a:moveTo>
                  <a:pt x="0" y="0"/>
                </a:moveTo>
                <a:lnTo>
                  <a:pt x="113809" y="0"/>
                </a:lnTo>
                <a:lnTo>
                  <a:pt x="113809" y="107819"/>
                </a:lnTo>
                <a:lnTo>
                  <a:pt x="0" y="1078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692905" y="3757311"/>
            <a:ext cx="114734" cy="111029"/>
          </a:xfrm>
          <a:custGeom>
            <a:avLst/>
            <a:gdLst/>
            <a:ahLst/>
            <a:cxnLst/>
            <a:rect r="r" b="b" t="t" l="l"/>
            <a:pathLst>
              <a:path h="111029" w="114734">
                <a:moveTo>
                  <a:pt x="0" y="0"/>
                </a:moveTo>
                <a:lnTo>
                  <a:pt x="114735" y="0"/>
                </a:lnTo>
                <a:lnTo>
                  <a:pt x="114735" y="111029"/>
                </a:lnTo>
                <a:lnTo>
                  <a:pt x="0" y="111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61" r="0" b="-1195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92905" y="3888964"/>
            <a:ext cx="114734" cy="126787"/>
          </a:xfrm>
          <a:custGeom>
            <a:avLst/>
            <a:gdLst/>
            <a:ahLst/>
            <a:cxnLst/>
            <a:rect r="r" b="b" t="t" l="l"/>
            <a:pathLst>
              <a:path h="126787" w="114734">
                <a:moveTo>
                  <a:pt x="0" y="0"/>
                </a:moveTo>
                <a:lnTo>
                  <a:pt x="114735" y="0"/>
                </a:lnTo>
                <a:lnTo>
                  <a:pt x="114735" y="126787"/>
                </a:lnTo>
                <a:lnTo>
                  <a:pt x="0" y="12678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0005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12574" y="2442547"/>
            <a:ext cx="2729071" cy="2400999"/>
          </a:xfrm>
          <a:custGeom>
            <a:avLst/>
            <a:gdLst/>
            <a:ahLst/>
            <a:cxnLst/>
            <a:rect r="r" b="b" t="t" l="l"/>
            <a:pathLst>
              <a:path h="2400999" w="2729071">
                <a:moveTo>
                  <a:pt x="0" y="0"/>
                </a:moveTo>
                <a:lnTo>
                  <a:pt x="2729071" y="0"/>
                </a:lnTo>
                <a:lnTo>
                  <a:pt x="2729071" y="2400999"/>
                </a:lnTo>
                <a:lnTo>
                  <a:pt x="0" y="24009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187" t="-1179" r="-3009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670992" y="2425384"/>
            <a:ext cx="2729071" cy="2410327"/>
          </a:xfrm>
          <a:custGeom>
            <a:avLst/>
            <a:gdLst/>
            <a:ahLst/>
            <a:cxnLst/>
            <a:rect r="r" b="b" t="t" l="l"/>
            <a:pathLst>
              <a:path h="2410327" w="2729071">
                <a:moveTo>
                  <a:pt x="0" y="0"/>
                </a:moveTo>
                <a:lnTo>
                  <a:pt x="2729070" y="0"/>
                </a:lnTo>
                <a:lnTo>
                  <a:pt x="2729070" y="2410327"/>
                </a:lnTo>
                <a:lnTo>
                  <a:pt x="0" y="241032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-10746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582150" y="3450879"/>
            <a:ext cx="359337" cy="359337"/>
          </a:xfrm>
          <a:custGeom>
            <a:avLst/>
            <a:gdLst/>
            <a:ahLst/>
            <a:cxnLst/>
            <a:rect r="r" b="b" t="t" l="l"/>
            <a:pathLst>
              <a:path h="359337" w="359337">
                <a:moveTo>
                  <a:pt x="0" y="0"/>
                </a:moveTo>
                <a:lnTo>
                  <a:pt x="359337" y="0"/>
                </a:lnTo>
                <a:lnTo>
                  <a:pt x="359337" y="359337"/>
                </a:lnTo>
                <a:lnTo>
                  <a:pt x="0" y="359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6192008" y="5014538"/>
            <a:ext cx="2729071" cy="2400999"/>
          </a:xfrm>
          <a:custGeom>
            <a:avLst/>
            <a:gdLst/>
            <a:ahLst/>
            <a:cxnLst/>
            <a:rect r="r" b="b" t="t" l="l"/>
            <a:pathLst>
              <a:path h="2400999" w="2729071">
                <a:moveTo>
                  <a:pt x="0" y="0"/>
                </a:moveTo>
                <a:lnTo>
                  <a:pt x="2729070" y="0"/>
                </a:lnTo>
                <a:lnTo>
                  <a:pt x="2729070" y="2400999"/>
                </a:lnTo>
                <a:lnTo>
                  <a:pt x="0" y="240099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-1891" b="-228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85679" y="5079338"/>
            <a:ext cx="114734" cy="111029"/>
          </a:xfrm>
          <a:custGeom>
            <a:avLst/>
            <a:gdLst/>
            <a:ahLst/>
            <a:cxnLst/>
            <a:rect r="r" b="b" t="t" l="l"/>
            <a:pathLst>
              <a:path h="111029" w="114734">
                <a:moveTo>
                  <a:pt x="0" y="0"/>
                </a:moveTo>
                <a:lnTo>
                  <a:pt x="114734" y="0"/>
                </a:lnTo>
                <a:lnTo>
                  <a:pt x="114734" y="111029"/>
                </a:lnTo>
                <a:lnTo>
                  <a:pt x="0" y="1110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161" r="0" b="-11954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192008" y="2433702"/>
            <a:ext cx="2729071" cy="2400999"/>
          </a:xfrm>
          <a:custGeom>
            <a:avLst/>
            <a:gdLst/>
            <a:ahLst/>
            <a:cxnLst/>
            <a:rect r="r" b="b" t="t" l="l"/>
            <a:pathLst>
              <a:path h="2400999" w="2729071">
                <a:moveTo>
                  <a:pt x="0" y="0"/>
                </a:moveTo>
                <a:lnTo>
                  <a:pt x="2729070" y="0"/>
                </a:lnTo>
                <a:lnTo>
                  <a:pt x="2729070" y="2400999"/>
                </a:lnTo>
                <a:lnTo>
                  <a:pt x="0" y="2400999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1179" r="-13742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2670992" y="5015548"/>
            <a:ext cx="2729071" cy="2400999"/>
          </a:xfrm>
          <a:custGeom>
            <a:avLst/>
            <a:gdLst/>
            <a:ahLst/>
            <a:cxnLst/>
            <a:rect r="r" b="b" t="t" l="l"/>
            <a:pathLst>
              <a:path h="2400999" w="2729071">
                <a:moveTo>
                  <a:pt x="0" y="0"/>
                </a:moveTo>
                <a:lnTo>
                  <a:pt x="2729070" y="0"/>
                </a:lnTo>
                <a:lnTo>
                  <a:pt x="2729070" y="2400999"/>
                </a:lnTo>
                <a:lnTo>
                  <a:pt x="0" y="2400999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-3184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620915" y="5118689"/>
            <a:ext cx="117424" cy="129759"/>
          </a:xfrm>
          <a:custGeom>
            <a:avLst/>
            <a:gdLst/>
            <a:ahLst/>
            <a:cxnLst/>
            <a:rect r="r" b="b" t="t" l="l"/>
            <a:pathLst>
              <a:path h="129759" w="117424">
                <a:moveTo>
                  <a:pt x="0" y="0"/>
                </a:moveTo>
                <a:lnTo>
                  <a:pt x="117424" y="0"/>
                </a:lnTo>
                <a:lnTo>
                  <a:pt x="117424" y="129758"/>
                </a:lnTo>
                <a:lnTo>
                  <a:pt x="0" y="12975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-30005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9831057" y="5031479"/>
            <a:ext cx="2729071" cy="2384807"/>
          </a:xfrm>
          <a:custGeom>
            <a:avLst/>
            <a:gdLst/>
            <a:ahLst/>
            <a:cxnLst/>
            <a:rect r="r" b="b" t="t" l="l"/>
            <a:pathLst>
              <a:path h="2384807" w="2729071">
                <a:moveTo>
                  <a:pt x="0" y="0"/>
                </a:moveTo>
                <a:lnTo>
                  <a:pt x="2729070" y="0"/>
                </a:lnTo>
                <a:lnTo>
                  <a:pt x="2729070" y="2384807"/>
                </a:lnTo>
                <a:lnTo>
                  <a:pt x="0" y="238480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506122" y="5260436"/>
            <a:ext cx="114734" cy="120030"/>
          </a:xfrm>
          <a:custGeom>
            <a:avLst/>
            <a:gdLst/>
            <a:ahLst/>
            <a:cxnLst/>
            <a:rect r="r" b="b" t="t" l="l"/>
            <a:pathLst>
              <a:path h="120030" w="114734">
                <a:moveTo>
                  <a:pt x="0" y="0"/>
                </a:moveTo>
                <a:lnTo>
                  <a:pt x="114734" y="0"/>
                </a:lnTo>
                <a:lnTo>
                  <a:pt x="114734" y="120030"/>
                </a:lnTo>
                <a:lnTo>
                  <a:pt x="0" y="120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74" t="0" r="-40149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1506122" y="5126523"/>
            <a:ext cx="114734" cy="112899"/>
          </a:xfrm>
          <a:custGeom>
            <a:avLst/>
            <a:gdLst/>
            <a:ahLst/>
            <a:cxnLst/>
            <a:rect r="r" b="b" t="t" l="l"/>
            <a:pathLst>
              <a:path h="112899" w="114734">
                <a:moveTo>
                  <a:pt x="0" y="0"/>
                </a:moveTo>
                <a:lnTo>
                  <a:pt x="114734" y="0"/>
                </a:lnTo>
                <a:lnTo>
                  <a:pt x="114734" y="112900"/>
                </a:lnTo>
                <a:lnTo>
                  <a:pt x="0" y="1129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343" t="0" r="-39415" b="-19903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1507047" y="5395617"/>
            <a:ext cx="113809" cy="107819"/>
          </a:xfrm>
          <a:custGeom>
            <a:avLst/>
            <a:gdLst/>
            <a:ahLst/>
            <a:cxnLst/>
            <a:rect r="r" b="b" t="t" l="l"/>
            <a:pathLst>
              <a:path h="107819" w="113809">
                <a:moveTo>
                  <a:pt x="0" y="0"/>
                </a:moveTo>
                <a:lnTo>
                  <a:pt x="113809" y="0"/>
                </a:lnTo>
                <a:lnTo>
                  <a:pt x="113809" y="107820"/>
                </a:lnTo>
                <a:lnTo>
                  <a:pt x="0" y="1078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20" id="20"/>
          <p:cNvSpPr/>
          <p:nvPr/>
        </p:nvSpPr>
        <p:spPr>
          <a:xfrm>
            <a:off x="12541645" y="3643047"/>
            <a:ext cx="1821212" cy="1306347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12560127" y="4949394"/>
            <a:ext cx="1802730" cy="127448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616367" y="5993708"/>
            <a:ext cx="359337" cy="359337"/>
          </a:xfrm>
          <a:custGeom>
            <a:avLst/>
            <a:gdLst/>
            <a:ahLst/>
            <a:cxnLst/>
            <a:rect r="r" b="b" t="t" l="l"/>
            <a:pathLst>
              <a:path h="359337" w="359337">
                <a:moveTo>
                  <a:pt x="0" y="0"/>
                </a:moveTo>
                <a:lnTo>
                  <a:pt x="359336" y="0"/>
                </a:lnTo>
                <a:lnTo>
                  <a:pt x="359336" y="359336"/>
                </a:lnTo>
                <a:lnTo>
                  <a:pt x="0" y="359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171599" y="3409274"/>
            <a:ext cx="359337" cy="359337"/>
          </a:xfrm>
          <a:custGeom>
            <a:avLst/>
            <a:gdLst/>
            <a:ahLst/>
            <a:cxnLst/>
            <a:rect r="r" b="b" t="t" l="l"/>
            <a:pathLst>
              <a:path h="359337" w="359337">
                <a:moveTo>
                  <a:pt x="0" y="0"/>
                </a:moveTo>
                <a:lnTo>
                  <a:pt x="359337" y="0"/>
                </a:lnTo>
                <a:lnTo>
                  <a:pt x="359337" y="359337"/>
                </a:lnTo>
                <a:lnTo>
                  <a:pt x="0" y="35933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9171599" y="5993708"/>
            <a:ext cx="359337" cy="359337"/>
          </a:xfrm>
          <a:custGeom>
            <a:avLst/>
            <a:gdLst/>
            <a:ahLst/>
            <a:cxnLst/>
            <a:rect r="r" b="b" t="t" l="l"/>
            <a:pathLst>
              <a:path h="359337" w="359337">
                <a:moveTo>
                  <a:pt x="0" y="0"/>
                </a:moveTo>
                <a:lnTo>
                  <a:pt x="359337" y="0"/>
                </a:lnTo>
                <a:lnTo>
                  <a:pt x="359337" y="359336"/>
                </a:lnTo>
                <a:lnTo>
                  <a:pt x="0" y="35933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019105" y="1490662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6" id="26"/>
          <p:cNvSpPr/>
          <p:nvPr/>
        </p:nvSpPr>
        <p:spPr>
          <a:xfrm flipH="false" flipV="false" rot="0">
            <a:off x="3357524" y="9203977"/>
            <a:ext cx="4808588" cy="987946"/>
          </a:xfrm>
          <a:custGeom>
            <a:avLst/>
            <a:gdLst/>
            <a:ahLst/>
            <a:cxnLst/>
            <a:rect r="r" b="b" t="t" l="l"/>
            <a:pathLst>
              <a:path h="987946" w="4808588">
                <a:moveTo>
                  <a:pt x="0" y="0"/>
                </a:moveTo>
                <a:lnTo>
                  <a:pt x="4808589" y="0"/>
                </a:lnTo>
                <a:lnTo>
                  <a:pt x="4808589" y="987946"/>
                </a:lnTo>
                <a:lnTo>
                  <a:pt x="0" y="987946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7" id="27"/>
          <p:cNvSpPr/>
          <p:nvPr/>
        </p:nvSpPr>
        <p:spPr>
          <a:xfrm>
            <a:off x="4098446" y="8720308"/>
            <a:ext cx="0" cy="5034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8" id="28"/>
          <p:cNvSpPr/>
          <p:nvPr/>
        </p:nvSpPr>
        <p:spPr>
          <a:xfrm>
            <a:off x="7422045" y="8700499"/>
            <a:ext cx="0" cy="503478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29" id="29"/>
          <p:cNvGrpSpPr/>
          <p:nvPr/>
        </p:nvGrpSpPr>
        <p:grpSpPr>
          <a:xfrm rot="0">
            <a:off x="38213" y="3504116"/>
            <a:ext cx="728636" cy="637341"/>
            <a:chOff x="0" y="0"/>
            <a:chExt cx="929228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929228" cy="812800"/>
            </a:xfrm>
            <a:custGeom>
              <a:avLst/>
              <a:gdLst/>
              <a:ahLst/>
              <a:cxnLst/>
              <a:rect r="r" b="b" t="t" l="l"/>
              <a:pathLst>
                <a:path h="812800" w="929228">
                  <a:moveTo>
                    <a:pt x="929228" y="406400"/>
                  </a:moveTo>
                  <a:lnTo>
                    <a:pt x="522828" y="0"/>
                  </a:lnTo>
                  <a:lnTo>
                    <a:pt x="52282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22828" y="609600"/>
                  </a:lnTo>
                  <a:lnTo>
                    <a:pt x="522828" y="812800"/>
                  </a:lnTo>
                  <a:lnTo>
                    <a:pt x="929228" y="406400"/>
                  </a:lnTo>
                  <a:close/>
                </a:path>
              </a:pathLst>
            </a:custGeom>
            <a:solidFill>
              <a:srgbClr val="75A5B4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107950"/>
              <a:ext cx="827628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9775608" y="7550020"/>
            <a:ext cx="2766036" cy="4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bSSFP RMC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760569" y="7930214"/>
            <a:ext cx="2766036" cy="107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Foco nas paredes internas e externas do miocárdio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96708" y="7535420"/>
            <a:ext cx="2361623" cy="4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LGE RMC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181669" y="7930214"/>
            <a:ext cx="2361623" cy="72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Foco na cicatriz (tecido de fibrose)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2696891" y="7527585"/>
            <a:ext cx="2765009" cy="4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T2 RMC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696891" y="7922379"/>
            <a:ext cx="2765009" cy="72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Foco no edema miocárdico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6441159" y="3737762"/>
            <a:ext cx="665052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Miocárdio VE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444418" y="3874507"/>
            <a:ext cx="630109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Cavidade VD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6443451" y="4019227"/>
            <a:ext cx="640336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Cavidade VE 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5830367" y="3740036"/>
            <a:ext cx="363117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Cicatriz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5830367" y="3857731"/>
            <a:ext cx="360793" cy="19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"/>
              </a:lnSpc>
              <a:spcBef>
                <a:spcPct val="0"/>
              </a:spcBef>
            </a:pPr>
            <a:r>
              <a:rPr lang="en-US" sz="9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Edema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4322125" y="6200907"/>
            <a:ext cx="2780937" cy="4112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3"/>
              </a:lnSpc>
            </a:pPr>
            <a:r>
              <a:rPr lang="en-US" sz="2386" b="true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Ground Truth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4325273" y="6622352"/>
            <a:ext cx="2780937" cy="1071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83"/>
              </a:lnSpc>
            </a:pP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Segmentação da patologia miocárdica e das estruturas do coração</a:t>
            </a:r>
            <a:r>
              <a:rPr lang="en-US" sz="1988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8345867" y="5050763"/>
            <a:ext cx="363117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Cicatriz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783841" y="5083796"/>
            <a:ext cx="360793" cy="190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34"/>
              </a:lnSpc>
              <a:spcBef>
                <a:spcPct val="0"/>
              </a:spcBef>
            </a:pPr>
            <a:r>
              <a:rPr lang="en-US" sz="953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Edema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1647185" y="5097948"/>
            <a:ext cx="665052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Miocárdio VE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1649519" y="5239621"/>
            <a:ext cx="630109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Cavidade VD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648551" y="5384340"/>
            <a:ext cx="640336" cy="15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92"/>
              </a:lnSpc>
              <a:spcBef>
                <a:spcPct val="0"/>
              </a:spcBef>
            </a:pPr>
            <a:r>
              <a:rPr lang="en-US" sz="852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Cavidade VE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99631" y="476250"/>
            <a:ext cx="15520504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0"/>
              </a:lnSpc>
              <a:spcBef>
                <a:spcPct val="0"/>
              </a:spcBef>
            </a:pPr>
            <a:r>
              <a:rPr lang="en-US" b="true" sz="47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Características visuais das imagens do dataset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99631" y="1629451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Comparação entre as diferentes modalidades utilizadas em imagens de RMC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495715" y="9357547"/>
            <a:ext cx="4559442" cy="627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2"/>
              </a:lnSpc>
              <a:spcBef>
                <a:spcPct val="0"/>
              </a:spcBef>
            </a:pPr>
            <a:r>
              <a:rPr lang="en-US" sz="180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Sequências mais relevantes para a identificação das patologias do miocárdio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57336" y="3455590"/>
            <a:ext cx="1749067" cy="739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Imagens originais</a:t>
            </a:r>
          </a:p>
        </p:txBody>
      </p:sp>
      <p:grpSp>
        <p:nvGrpSpPr>
          <p:cNvPr name="Group 54" id="54"/>
          <p:cNvGrpSpPr/>
          <p:nvPr/>
        </p:nvGrpSpPr>
        <p:grpSpPr>
          <a:xfrm rot="0">
            <a:off x="38213" y="5896367"/>
            <a:ext cx="728636" cy="637341"/>
            <a:chOff x="0" y="0"/>
            <a:chExt cx="929228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929228" cy="812800"/>
            </a:xfrm>
            <a:custGeom>
              <a:avLst/>
              <a:gdLst/>
              <a:ahLst/>
              <a:cxnLst/>
              <a:rect r="r" b="b" t="t" l="l"/>
              <a:pathLst>
                <a:path h="812800" w="929228">
                  <a:moveTo>
                    <a:pt x="929228" y="406400"/>
                  </a:moveTo>
                  <a:lnTo>
                    <a:pt x="522828" y="0"/>
                  </a:lnTo>
                  <a:lnTo>
                    <a:pt x="522828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522828" y="609600"/>
                  </a:lnTo>
                  <a:lnTo>
                    <a:pt x="522828" y="812800"/>
                  </a:lnTo>
                  <a:lnTo>
                    <a:pt x="929228" y="406400"/>
                  </a:lnTo>
                  <a:close/>
                </a:path>
              </a:pathLst>
            </a:custGeom>
            <a:solidFill>
              <a:srgbClr val="75A5B4"/>
            </a:solidFill>
          </p:spPr>
        </p:sp>
        <p:sp>
          <p:nvSpPr>
            <p:cNvPr name="TextBox 56" id="56"/>
            <p:cNvSpPr txBox="true"/>
            <p:nvPr/>
          </p:nvSpPr>
          <p:spPr>
            <a:xfrm>
              <a:off x="0" y="107950"/>
              <a:ext cx="827628" cy="5016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99"/>
                </a:lnSpc>
              </a:pPr>
            </a:p>
          </p:txBody>
        </p:sp>
      </p:grpSp>
      <p:sp>
        <p:nvSpPr>
          <p:cNvPr name="TextBox 57" id="57"/>
          <p:cNvSpPr txBox="true"/>
          <p:nvPr/>
        </p:nvSpPr>
        <p:spPr>
          <a:xfrm rot="0">
            <a:off x="766849" y="5644445"/>
            <a:ext cx="1930042" cy="9734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b="true" sz="18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Imagens com as zonas de foco identificado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79467" y="4980675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1" y="0"/>
                </a:lnTo>
                <a:lnTo>
                  <a:pt x="2570021" y="672878"/>
                </a:lnTo>
                <a:lnTo>
                  <a:pt x="0" y="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752860" y="4986376"/>
            <a:ext cx="2571899" cy="673370"/>
          </a:xfrm>
          <a:custGeom>
            <a:avLst/>
            <a:gdLst/>
            <a:ahLst/>
            <a:cxnLst/>
            <a:rect r="r" b="b" t="t" l="l"/>
            <a:pathLst>
              <a:path h="673370" w="2571899">
                <a:moveTo>
                  <a:pt x="0" y="0"/>
                </a:moveTo>
                <a:lnTo>
                  <a:pt x="2571899" y="0"/>
                </a:lnTo>
                <a:lnTo>
                  <a:pt x="2571899" y="673370"/>
                </a:lnTo>
                <a:lnTo>
                  <a:pt x="0" y="67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116163" y="4980675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2" y="0"/>
                </a:lnTo>
                <a:lnTo>
                  <a:pt x="2570022" y="672878"/>
                </a:lnTo>
                <a:lnTo>
                  <a:pt x="0" y="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15548" y="3029585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1" y="0"/>
                </a:lnTo>
                <a:lnTo>
                  <a:pt x="2570021" y="672878"/>
                </a:lnTo>
                <a:lnTo>
                  <a:pt x="0" y="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V="true">
            <a:off x="1764477" y="3702463"/>
            <a:ext cx="2636081" cy="12782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H="true" flipV="true">
            <a:off x="4400559" y="3702463"/>
            <a:ext cx="615" cy="1278212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H="true" flipV="true">
            <a:off x="4400559" y="3702463"/>
            <a:ext cx="2638251" cy="128391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9208678" y="4980675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1" y="0"/>
                </a:lnTo>
                <a:lnTo>
                  <a:pt x="2570021" y="672878"/>
                </a:lnTo>
                <a:lnTo>
                  <a:pt x="0" y="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965965" y="4986868"/>
            <a:ext cx="2571899" cy="673370"/>
          </a:xfrm>
          <a:custGeom>
            <a:avLst/>
            <a:gdLst/>
            <a:ahLst/>
            <a:cxnLst/>
            <a:rect r="r" b="b" t="t" l="l"/>
            <a:pathLst>
              <a:path h="673370" w="2571899">
                <a:moveTo>
                  <a:pt x="0" y="0"/>
                </a:moveTo>
                <a:lnTo>
                  <a:pt x="2571899" y="0"/>
                </a:lnTo>
                <a:lnTo>
                  <a:pt x="2571899" y="673370"/>
                </a:lnTo>
                <a:lnTo>
                  <a:pt x="0" y="6733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102549" y="4986868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2" y="0"/>
                </a:lnTo>
                <a:lnTo>
                  <a:pt x="2570022" y="672878"/>
                </a:lnTo>
                <a:lnTo>
                  <a:pt x="0" y="6728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102549" y="3007970"/>
            <a:ext cx="2570022" cy="672878"/>
          </a:xfrm>
          <a:custGeom>
            <a:avLst/>
            <a:gdLst/>
            <a:ahLst/>
            <a:cxnLst/>
            <a:rect r="r" b="b" t="t" l="l"/>
            <a:pathLst>
              <a:path h="672878" w="2570022">
                <a:moveTo>
                  <a:pt x="0" y="0"/>
                </a:moveTo>
                <a:lnTo>
                  <a:pt x="2570022" y="0"/>
                </a:lnTo>
                <a:lnTo>
                  <a:pt x="2570022" y="672879"/>
                </a:lnTo>
                <a:lnTo>
                  <a:pt x="0" y="672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 flipV="true">
            <a:off x="10493689" y="3680849"/>
            <a:ext cx="2893872" cy="1299826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 flipV="true">
            <a:off x="13387560" y="3680849"/>
            <a:ext cx="0" cy="13060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 flipH="true" flipV="true">
            <a:off x="13387560" y="3680849"/>
            <a:ext cx="2864354" cy="1306019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6" id="16"/>
          <p:cNvSpPr/>
          <p:nvPr/>
        </p:nvSpPr>
        <p:spPr>
          <a:xfrm flipH="false" flipV="false" rot="5400000">
            <a:off x="5435753" y="6243626"/>
            <a:ext cx="6601369" cy="173286"/>
          </a:xfrm>
          <a:custGeom>
            <a:avLst/>
            <a:gdLst/>
            <a:ahLst/>
            <a:cxnLst/>
            <a:rect r="r" b="b" t="t" l="l"/>
            <a:pathLst>
              <a:path h="173286" w="6601369">
                <a:moveTo>
                  <a:pt x="0" y="0"/>
                </a:moveTo>
                <a:lnTo>
                  <a:pt x="6601369" y="0"/>
                </a:lnTo>
                <a:lnTo>
                  <a:pt x="6601369" y="173286"/>
                </a:lnTo>
                <a:lnTo>
                  <a:pt x="0" y="17328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2765420" y="8489680"/>
            <a:ext cx="3216742" cy="660894"/>
          </a:xfrm>
          <a:custGeom>
            <a:avLst/>
            <a:gdLst/>
            <a:ahLst/>
            <a:cxnLst/>
            <a:rect r="r" b="b" t="t" l="l"/>
            <a:pathLst>
              <a:path h="660894" w="3216742">
                <a:moveTo>
                  <a:pt x="0" y="0"/>
                </a:moveTo>
                <a:lnTo>
                  <a:pt x="3216741" y="0"/>
                </a:lnTo>
                <a:lnTo>
                  <a:pt x="3216741" y="660894"/>
                </a:lnTo>
                <a:lnTo>
                  <a:pt x="0" y="6608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046380" y="6006784"/>
            <a:ext cx="2570022" cy="9563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Segmentar três estruturas do coração: VE, VD e miocárdio VE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411681" y="6006784"/>
            <a:ext cx="2570022" cy="64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Prever a área do miocárdio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31559" y="5139805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847534" y="5124138"/>
            <a:ext cx="2382551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Parâmetros de entrada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671364" y="5139805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Abordagem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670749" y="3167101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1º Fase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79524" y="6018919"/>
            <a:ext cx="2493047" cy="12641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Segmentar as patologias miocárdicas: cicatriz (tecido fibroso) e edema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053571" y="5987734"/>
            <a:ext cx="3052725" cy="102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574" indent="-206287" lvl="1">
              <a:lnSpc>
                <a:spcPts val="2675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Sequências: bSSFP,LGE,T2</a:t>
            </a:r>
          </a:p>
          <a:p>
            <a:pPr algn="l">
              <a:lnSpc>
                <a:spcPts val="2484"/>
              </a:lnSpc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9763879" y="5118191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Objetivo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5060639" y="5124630"/>
            <a:ext cx="2382551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Parâmetros de entrada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657750" y="5124384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Abordagem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2657750" y="3132275"/>
            <a:ext cx="1404853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2º Fase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85113" y="8621204"/>
            <a:ext cx="2902375" cy="340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Rede neuronal:  U-net 2D</a:t>
            </a:r>
          </a:p>
        </p:txBody>
      </p:sp>
      <p:sp>
        <p:nvSpPr>
          <p:cNvPr name="Freeform 31" id="31"/>
          <p:cNvSpPr/>
          <p:nvPr/>
        </p:nvSpPr>
        <p:spPr>
          <a:xfrm flipH="false" flipV="false" rot="0">
            <a:off x="12343192" y="8549916"/>
            <a:ext cx="2838637" cy="583211"/>
          </a:xfrm>
          <a:custGeom>
            <a:avLst/>
            <a:gdLst/>
            <a:ahLst/>
            <a:cxnLst/>
            <a:rect r="r" b="b" t="t" l="l"/>
            <a:pathLst>
              <a:path h="583211" w="2838637">
                <a:moveTo>
                  <a:pt x="0" y="0"/>
                </a:moveTo>
                <a:lnTo>
                  <a:pt x="2838638" y="0"/>
                </a:lnTo>
                <a:lnTo>
                  <a:pt x="2838638" y="583211"/>
                </a:lnTo>
                <a:lnTo>
                  <a:pt x="0" y="58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3349196" y="8549916"/>
            <a:ext cx="2838637" cy="583211"/>
          </a:xfrm>
          <a:custGeom>
            <a:avLst/>
            <a:gdLst/>
            <a:ahLst/>
            <a:cxnLst/>
            <a:rect r="r" b="b" t="t" l="l"/>
            <a:pathLst>
              <a:path h="583211" w="2838637">
                <a:moveTo>
                  <a:pt x="0" y="0"/>
                </a:moveTo>
                <a:lnTo>
                  <a:pt x="2838638" y="0"/>
                </a:lnTo>
                <a:lnTo>
                  <a:pt x="2838638" y="583211"/>
                </a:lnTo>
                <a:lnTo>
                  <a:pt x="0" y="58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0521539" y="8549916"/>
            <a:ext cx="2838637" cy="583211"/>
          </a:xfrm>
          <a:custGeom>
            <a:avLst/>
            <a:gdLst/>
            <a:ahLst/>
            <a:cxnLst/>
            <a:rect r="r" b="b" t="t" l="l"/>
            <a:pathLst>
              <a:path h="583211" w="2838637">
                <a:moveTo>
                  <a:pt x="0" y="0"/>
                </a:moveTo>
                <a:lnTo>
                  <a:pt x="2838638" y="0"/>
                </a:lnTo>
                <a:lnTo>
                  <a:pt x="2838638" y="583211"/>
                </a:lnTo>
                <a:lnTo>
                  <a:pt x="0" y="5832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781242" y="8681440"/>
            <a:ext cx="5406592" cy="3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Arquitetura da rede neuronal: Variante da UNest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5053571" y="6710256"/>
            <a:ext cx="3052725" cy="102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574" indent="-206287" lvl="1">
              <a:lnSpc>
                <a:spcPts val="2675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Máscara do miocárdio do VE da primeira fase</a:t>
            </a:r>
          </a:p>
          <a:p>
            <a:pPr algn="l">
              <a:lnSpc>
                <a:spcPts val="2484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15060639" y="7383921"/>
            <a:ext cx="3052725" cy="347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574" indent="-206287" lvl="1">
              <a:lnSpc>
                <a:spcPts val="2484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LGE-myo e T2-myo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5853838" y="5999869"/>
            <a:ext cx="3052725" cy="10208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2574" indent="-206287" lvl="1">
              <a:lnSpc>
                <a:spcPts val="2675"/>
              </a:lnSpc>
              <a:buFont typeface="Arial"/>
              <a:buChar char="•"/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Sequências: bSSFP,LGE,T2</a:t>
            </a:r>
          </a:p>
          <a:p>
            <a:pPr algn="l">
              <a:lnSpc>
                <a:spcPts val="2484"/>
              </a:lnSpc>
            </a:pPr>
          </a:p>
        </p:txBody>
      </p:sp>
      <p:sp>
        <p:nvSpPr>
          <p:cNvPr name="AutoShape 38" id="38"/>
          <p:cNvSpPr/>
          <p:nvPr/>
        </p:nvSpPr>
        <p:spPr>
          <a:xfrm>
            <a:off x="4303750" y="7390048"/>
            <a:ext cx="0" cy="8903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39" id="39"/>
          <p:cNvSpPr txBox="true"/>
          <p:nvPr/>
        </p:nvSpPr>
        <p:spPr>
          <a:xfrm rot="0">
            <a:off x="9208678" y="6018919"/>
            <a:ext cx="2467458" cy="6485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84"/>
              </a:lnSpc>
              <a:spcBef>
                <a:spcPct val="0"/>
              </a:spcBef>
            </a:pPr>
            <a:r>
              <a:rPr lang="en-US" sz="19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Prever a área das patologias miocárdicas</a:t>
            </a:r>
          </a:p>
        </p:txBody>
      </p:sp>
      <p:sp>
        <p:nvSpPr>
          <p:cNvPr name="AutoShape 40" id="40"/>
          <p:cNvSpPr/>
          <p:nvPr/>
        </p:nvSpPr>
        <p:spPr>
          <a:xfrm>
            <a:off x="13445097" y="7394563"/>
            <a:ext cx="0" cy="890395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41" id="41"/>
          <p:cNvSpPr txBox="true"/>
          <p:nvPr/>
        </p:nvSpPr>
        <p:spPr>
          <a:xfrm rot="0">
            <a:off x="1199631" y="447675"/>
            <a:ext cx="1373794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Metodologia</a:t>
            </a:r>
          </a:p>
        </p:txBody>
      </p:sp>
      <p:sp>
        <p:nvSpPr>
          <p:cNvPr name="AutoShape 42" id="42"/>
          <p:cNvSpPr/>
          <p:nvPr/>
        </p:nvSpPr>
        <p:spPr>
          <a:xfrm>
            <a:off x="1019105" y="1490662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3" id="43"/>
          <p:cNvSpPr txBox="true"/>
          <p:nvPr/>
        </p:nvSpPr>
        <p:spPr>
          <a:xfrm rot="0">
            <a:off x="1199631" y="1629451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 segunda fase, focada na segmentação do miocárdio, foi o foco principal deste trabalho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1890" y="5680066"/>
            <a:ext cx="3416503" cy="1800813"/>
          </a:xfrm>
          <a:custGeom>
            <a:avLst/>
            <a:gdLst/>
            <a:ahLst/>
            <a:cxnLst/>
            <a:rect r="r" b="b" t="t" l="l"/>
            <a:pathLst>
              <a:path h="1800813" w="3416503">
                <a:moveTo>
                  <a:pt x="0" y="0"/>
                </a:moveTo>
                <a:lnTo>
                  <a:pt x="3416503" y="0"/>
                </a:lnTo>
                <a:lnTo>
                  <a:pt x="3416503" y="1800814"/>
                </a:lnTo>
                <a:lnTo>
                  <a:pt x="0" y="180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" t="0" r="-6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8395" y="7201732"/>
            <a:ext cx="3389998" cy="375369"/>
            <a:chOff x="0" y="0"/>
            <a:chExt cx="612671" cy="67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2671" cy="67840"/>
            </a:xfrm>
            <a:custGeom>
              <a:avLst/>
              <a:gdLst/>
              <a:ahLst/>
              <a:cxnLst/>
              <a:rect r="r" b="b" t="t" l="l"/>
              <a:pathLst>
                <a:path h="67840" w="612671">
                  <a:moveTo>
                    <a:pt x="0" y="0"/>
                  </a:moveTo>
                  <a:lnTo>
                    <a:pt x="612671" y="0"/>
                  </a:lnTo>
                  <a:lnTo>
                    <a:pt x="612671" y="67840"/>
                  </a:lnTo>
                  <a:lnTo>
                    <a:pt x="0" y="67840"/>
                  </a:lnTo>
                  <a:close/>
                </a:path>
              </a:pathLst>
            </a:custGeom>
            <a:solidFill>
              <a:srgbClr val="75A5B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12671" cy="6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  <a:r>
                <a:rPr lang="en-US" b="true" sz="1200" spc="12">
                  <a:solidFill>
                    <a:srgbClr val="000000"/>
                  </a:solidFill>
                  <a:latin typeface="News Cycle Bold"/>
                  <a:ea typeface="News Cycle Bold"/>
                  <a:cs typeface="News Cycle Bold"/>
                  <a:sym typeface="News Cycle Bold"/>
                </a:rPr>
                <a:t>Resblock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1490663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99631" y="1929806"/>
            <a:ext cx="14720536" cy="8280302"/>
          </a:xfrm>
          <a:custGeom>
            <a:avLst/>
            <a:gdLst/>
            <a:ahLst/>
            <a:cxnLst/>
            <a:rect r="r" b="b" t="t" l="l"/>
            <a:pathLst>
              <a:path h="8280302" w="14720536">
                <a:moveTo>
                  <a:pt x="0" y="0"/>
                </a:moveTo>
                <a:lnTo>
                  <a:pt x="14720536" y="0"/>
                </a:lnTo>
                <a:lnTo>
                  <a:pt x="14720536" y="8280302"/>
                </a:lnTo>
                <a:lnTo>
                  <a:pt x="0" y="828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28395" y="7201732"/>
            <a:ext cx="3389998" cy="375369"/>
            <a:chOff x="0" y="0"/>
            <a:chExt cx="612671" cy="67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671" cy="67840"/>
            </a:xfrm>
            <a:custGeom>
              <a:avLst/>
              <a:gdLst/>
              <a:ahLst/>
              <a:cxnLst/>
              <a:rect r="r" b="b" t="t" l="l"/>
              <a:pathLst>
                <a:path h="67840" w="612671">
                  <a:moveTo>
                    <a:pt x="0" y="0"/>
                  </a:moveTo>
                  <a:lnTo>
                    <a:pt x="612671" y="0"/>
                  </a:lnTo>
                  <a:lnTo>
                    <a:pt x="612671" y="67840"/>
                  </a:lnTo>
                  <a:lnTo>
                    <a:pt x="0" y="67840"/>
                  </a:lnTo>
                  <a:close/>
                </a:path>
              </a:pathLst>
            </a:custGeom>
            <a:solidFill>
              <a:srgbClr val="75A5B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612671" cy="6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  <a:r>
                <a:rPr lang="en-US" b="true" sz="1200" spc="12">
                  <a:solidFill>
                    <a:srgbClr val="000000"/>
                  </a:solidFill>
                  <a:latin typeface="News Cycle Bold"/>
                  <a:ea typeface="News Cycle Bold"/>
                  <a:cs typeface="News Cycle Bold"/>
                  <a:sym typeface="News Cycle Bold"/>
                </a:rPr>
                <a:t>Resblock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306077" y="3265054"/>
            <a:ext cx="65827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673577" y="2956846"/>
            <a:ext cx="794801" cy="504526"/>
          </a:xfrm>
          <a:custGeom>
            <a:avLst/>
            <a:gdLst/>
            <a:ahLst/>
            <a:cxnLst/>
            <a:rect r="r" b="b" t="t" l="l"/>
            <a:pathLst>
              <a:path h="504526" w="794801">
                <a:moveTo>
                  <a:pt x="0" y="0"/>
                </a:moveTo>
                <a:lnTo>
                  <a:pt x="794801" y="0"/>
                </a:lnTo>
                <a:lnTo>
                  <a:pt x="794801" y="504526"/>
                </a:lnTo>
                <a:lnTo>
                  <a:pt x="0" y="50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9631" y="447675"/>
            <a:ext cx="1373794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Arquitetura da rede da segunda fase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7517" y="9505285"/>
            <a:ext cx="5407503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Loss: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Combinação da Dice e da Cross-Entropy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9468378" y="3255529"/>
            <a:ext cx="10564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468378" y="3274579"/>
            <a:ext cx="10564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468378" y="7766590"/>
            <a:ext cx="438964" cy="28771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9142010" y="7513861"/>
            <a:ext cx="652737" cy="25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b="true" sz="1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Softmax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11288965" y="7451676"/>
            <a:ext cx="270845" cy="4495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1004776" y="7186218"/>
            <a:ext cx="2301300" cy="25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b="true" sz="1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Probabilidades das classes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9631" y="1629451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Estrutura da UNesT: Encoder Transformer Hierárquico e Decoder Convolucional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1019105" y="1490662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-3570074" y="2125386"/>
            <a:ext cx="9280880" cy="8012312"/>
          </a:xfrm>
          <a:custGeom>
            <a:avLst/>
            <a:gdLst/>
            <a:ahLst/>
            <a:cxnLst/>
            <a:rect r="r" b="b" t="t" l="l"/>
            <a:pathLst>
              <a:path h="8012312" w="9280880">
                <a:moveTo>
                  <a:pt x="0" y="0"/>
                </a:moveTo>
                <a:lnTo>
                  <a:pt x="9280880" y="0"/>
                </a:lnTo>
                <a:lnTo>
                  <a:pt x="9280880" y="8012312"/>
                </a:lnTo>
                <a:lnTo>
                  <a:pt x="0" y="80123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53478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370154" y="2694189"/>
            <a:ext cx="6224490" cy="3500121"/>
            <a:chOff x="0" y="0"/>
            <a:chExt cx="8299320" cy="46668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354437"/>
              <a:ext cx="8299320" cy="4077729"/>
            </a:xfrm>
            <a:custGeom>
              <a:avLst/>
              <a:gdLst/>
              <a:ahLst/>
              <a:cxnLst/>
              <a:rect r="r" b="b" t="t" l="l"/>
              <a:pathLst>
                <a:path h="4077729" w="8299320">
                  <a:moveTo>
                    <a:pt x="0" y="0"/>
                  </a:moveTo>
                  <a:lnTo>
                    <a:pt x="8299320" y="0"/>
                  </a:lnTo>
                  <a:lnTo>
                    <a:pt x="8299320" y="4077729"/>
                  </a:lnTo>
                  <a:lnTo>
                    <a:pt x="0" y="40777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4484"/>
              </a:stretch>
            </a:blipFill>
          </p:spPr>
        </p:sp>
        <p:sp>
          <p:nvSpPr>
            <p:cNvPr name="AutoShape 6" id="6"/>
            <p:cNvSpPr/>
            <p:nvPr/>
          </p:nvSpPr>
          <p:spPr>
            <a:xfrm>
              <a:off x="474461" y="22349"/>
              <a:ext cx="7093626" cy="0"/>
            </a:xfrm>
            <a:prstGeom prst="line">
              <a:avLst/>
            </a:prstGeom>
            <a:ln cap="flat" w="44698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>
              <a:off x="474461" y="4644479"/>
              <a:ext cx="7093626" cy="0"/>
            </a:xfrm>
            <a:prstGeom prst="line">
              <a:avLst/>
            </a:prstGeom>
            <a:ln cap="flat" w="44698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flipV="true">
              <a:off x="474461" y="22349"/>
              <a:ext cx="0" cy="4622130"/>
            </a:xfrm>
            <a:prstGeom prst="line">
              <a:avLst/>
            </a:prstGeom>
            <a:ln cap="flat" w="44698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flipV="true">
              <a:off x="7579261" y="22349"/>
              <a:ext cx="0" cy="4622130"/>
            </a:xfrm>
            <a:prstGeom prst="line">
              <a:avLst/>
            </a:prstGeom>
            <a:ln cap="flat" w="44698">
              <a:solidFill>
                <a:srgbClr val="000000"/>
              </a:solidFill>
              <a:prstDash val="lgDash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2705021" y="6161873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5867969" y="4514975"/>
            <a:ext cx="6340260" cy="4692129"/>
          </a:xfrm>
          <a:custGeom>
            <a:avLst/>
            <a:gdLst/>
            <a:ahLst/>
            <a:cxnLst/>
            <a:rect r="r" b="b" t="t" l="l"/>
            <a:pathLst>
              <a:path h="4692129" w="6340260">
                <a:moveTo>
                  <a:pt x="0" y="0"/>
                </a:moveTo>
                <a:lnTo>
                  <a:pt x="6340260" y="0"/>
                </a:lnTo>
                <a:lnTo>
                  <a:pt x="6340260" y="4692129"/>
                </a:lnTo>
                <a:lnTo>
                  <a:pt x="0" y="46921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67758" y="7377963"/>
            <a:ext cx="1948654" cy="2170992"/>
          </a:xfrm>
          <a:custGeom>
            <a:avLst/>
            <a:gdLst/>
            <a:ahLst/>
            <a:cxnLst/>
            <a:rect r="r" b="b" t="t" l="l"/>
            <a:pathLst>
              <a:path h="2170992" w="1948654">
                <a:moveTo>
                  <a:pt x="0" y="0"/>
                </a:moveTo>
                <a:lnTo>
                  <a:pt x="1948653" y="0"/>
                </a:lnTo>
                <a:lnTo>
                  <a:pt x="1948653" y="2170992"/>
                </a:lnTo>
                <a:lnTo>
                  <a:pt x="0" y="21709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87911" t="-51268" r="-235924" b="-1132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4891686" y="6161873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5827731" y="6161873"/>
            <a:ext cx="2237317" cy="780662"/>
          </a:xfrm>
          <a:custGeom>
            <a:avLst/>
            <a:gdLst/>
            <a:ahLst/>
            <a:cxnLst/>
            <a:rect r="r" b="b" t="t" l="l"/>
            <a:pathLst>
              <a:path h="780662" w="2237317">
                <a:moveTo>
                  <a:pt x="0" y="0"/>
                </a:moveTo>
                <a:lnTo>
                  <a:pt x="2237317" y="0"/>
                </a:lnTo>
                <a:lnTo>
                  <a:pt x="2237317" y="780662"/>
                </a:lnTo>
                <a:lnTo>
                  <a:pt x="0" y="7806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15" id="15"/>
          <p:cNvSpPr txBox="true"/>
          <p:nvPr/>
        </p:nvSpPr>
        <p:spPr>
          <a:xfrm rot="0">
            <a:off x="1199631" y="447675"/>
            <a:ext cx="1373794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Encoder transformer hierárquico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99631" y="1629451"/>
            <a:ext cx="16775445" cy="495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61339" indent="-280669" lvl="1">
              <a:lnSpc>
                <a:spcPts val="3639"/>
              </a:lnSpc>
              <a:buFont typeface="Arial"/>
              <a:buChar char="•"/>
            </a:pPr>
            <a:r>
              <a:rPr lang="en-US" b="true" sz="2599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Arquitetura e organização interna do encoder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14800308" y="6197865"/>
            <a:ext cx="1155735" cy="708678"/>
          </a:xfrm>
          <a:custGeom>
            <a:avLst/>
            <a:gdLst/>
            <a:ahLst/>
            <a:cxnLst/>
            <a:rect r="r" b="b" t="t" l="l"/>
            <a:pathLst>
              <a:path h="708678" w="1155735">
                <a:moveTo>
                  <a:pt x="0" y="0"/>
                </a:moveTo>
                <a:lnTo>
                  <a:pt x="1155735" y="0"/>
                </a:lnTo>
                <a:lnTo>
                  <a:pt x="1155735" y="708678"/>
                </a:lnTo>
                <a:lnTo>
                  <a:pt x="0" y="70867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624" r="0" b="-28375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3954904" y="6367806"/>
            <a:ext cx="3054990" cy="31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24"/>
              </a:lnSpc>
              <a:spcBef>
                <a:spcPct val="0"/>
              </a:spcBef>
            </a:pPr>
            <a:r>
              <a:rPr lang="en-US" sz="171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CSWin transformer Encoder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450120" y="9548955"/>
            <a:ext cx="1687294" cy="588744"/>
          </a:xfrm>
          <a:custGeom>
            <a:avLst/>
            <a:gdLst/>
            <a:ahLst/>
            <a:cxnLst/>
            <a:rect r="r" b="b" t="t" l="l"/>
            <a:pathLst>
              <a:path h="588744" w="1687294">
                <a:moveTo>
                  <a:pt x="0" y="0"/>
                </a:moveTo>
                <a:lnTo>
                  <a:pt x="1687293" y="0"/>
                </a:lnTo>
                <a:lnTo>
                  <a:pt x="1687293" y="588743"/>
                </a:lnTo>
                <a:lnTo>
                  <a:pt x="0" y="5887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17759" t="0" r="-15511" b="0"/>
            </a:stretch>
          </a:blipFill>
          <a:ln w="38100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2970994" y="9670159"/>
            <a:ext cx="2674042" cy="2991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13"/>
              </a:lnSpc>
              <a:spcBef>
                <a:spcPct val="0"/>
              </a:spcBef>
            </a:pPr>
            <a:r>
              <a:rPr lang="en-US" sz="1625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Pooling block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B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701890" y="5347356"/>
            <a:ext cx="3416503" cy="1800813"/>
          </a:xfrm>
          <a:custGeom>
            <a:avLst/>
            <a:gdLst/>
            <a:ahLst/>
            <a:cxnLst/>
            <a:rect r="r" b="b" t="t" l="l"/>
            <a:pathLst>
              <a:path h="1800813" w="3416503">
                <a:moveTo>
                  <a:pt x="0" y="0"/>
                </a:moveTo>
                <a:lnTo>
                  <a:pt x="3416503" y="0"/>
                </a:lnTo>
                <a:lnTo>
                  <a:pt x="3416503" y="1800814"/>
                </a:lnTo>
                <a:lnTo>
                  <a:pt x="0" y="18008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67" t="0" r="-667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728395" y="6869022"/>
            <a:ext cx="3389998" cy="375369"/>
            <a:chOff x="0" y="0"/>
            <a:chExt cx="612671" cy="67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12671" cy="67840"/>
            </a:xfrm>
            <a:custGeom>
              <a:avLst/>
              <a:gdLst/>
              <a:ahLst/>
              <a:cxnLst/>
              <a:rect r="r" b="b" t="t" l="l"/>
              <a:pathLst>
                <a:path h="67840" w="612671">
                  <a:moveTo>
                    <a:pt x="0" y="0"/>
                  </a:moveTo>
                  <a:lnTo>
                    <a:pt x="612671" y="0"/>
                  </a:lnTo>
                  <a:lnTo>
                    <a:pt x="612671" y="67840"/>
                  </a:lnTo>
                  <a:lnTo>
                    <a:pt x="0" y="67840"/>
                  </a:lnTo>
                  <a:close/>
                </a:path>
              </a:pathLst>
            </a:custGeom>
            <a:solidFill>
              <a:srgbClr val="75A5B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612671" cy="6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  <a:r>
                <a:rPr lang="en-US" b="true" sz="1200" spc="12">
                  <a:solidFill>
                    <a:srgbClr val="000000"/>
                  </a:solidFill>
                  <a:latin typeface="News Cycle Bold"/>
                  <a:ea typeface="News Cycle Bold"/>
                  <a:cs typeface="News Cycle Bold"/>
                  <a:sym typeface="News Cycle Bold"/>
                </a:rPr>
                <a:t>Resblock</a:t>
              </a:r>
            </a:p>
          </p:txBody>
        </p:sp>
      </p:grpSp>
      <p:sp>
        <p:nvSpPr>
          <p:cNvPr name="AutoShape 6" id="6"/>
          <p:cNvSpPr/>
          <p:nvPr/>
        </p:nvSpPr>
        <p:spPr>
          <a:xfrm>
            <a:off x="1028700" y="1490663"/>
            <a:ext cx="15701030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199631" y="1597096"/>
            <a:ext cx="14720536" cy="8280302"/>
          </a:xfrm>
          <a:custGeom>
            <a:avLst/>
            <a:gdLst/>
            <a:ahLst/>
            <a:cxnLst/>
            <a:rect r="r" b="b" t="t" l="l"/>
            <a:pathLst>
              <a:path h="8280302" w="14720536">
                <a:moveTo>
                  <a:pt x="0" y="0"/>
                </a:moveTo>
                <a:lnTo>
                  <a:pt x="14720536" y="0"/>
                </a:lnTo>
                <a:lnTo>
                  <a:pt x="14720536" y="8280302"/>
                </a:lnTo>
                <a:lnTo>
                  <a:pt x="0" y="8280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728395" y="6869022"/>
            <a:ext cx="3389998" cy="375369"/>
            <a:chOff x="0" y="0"/>
            <a:chExt cx="612671" cy="678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12671" cy="67840"/>
            </a:xfrm>
            <a:custGeom>
              <a:avLst/>
              <a:gdLst/>
              <a:ahLst/>
              <a:cxnLst/>
              <a:rect r="r" b="b" t="t" l="l"/>
              <a:pathLst>
                <a:path h="67840" w="612671">
                  <a:moveTo>
                    <a:pt x="0" y="0"/>
                  </a:moveTo>
                  <a:lnTo>
                    <a:pt x="612671" y="0"/>
                  </a:lnTo>
                  <a:lnTo>
                    <a:pt x="612671" y="67840"/>
                  </a:lnTo>
                  <a:lnTo>
                    <a:pt x="0" y="67840"/>
                  </a:lnTo>
                  <a:close/>
                </a:path>
              </a:pathLst>
            </a:custGeom>
            <a:solidFill>
              <a:srgbClr val="75A5B4"/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0"/>
              <a:ext cx="612671" cy="678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440"/>
                </a:lnSpc>
              </a:pPr>
              <a:r>
                <a:rPr lang="en-US" b="true" sz="1200" spc="12">
                  <a:solidFill>
                    <a:srgbClr val="000000"/>
                  </a:solidFill>
                  <a:latin typeface="News Cycle Bold"/>
                  <a:ea typeface="News Cycle Bold"/>
                  <a:cs typeface="News Cycle Bold"/>
                  <a:sym typeface="News Cycle Bold"/>
                </a:rPr>
                <a:t>Resblock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>
            <a:off x="13306077" y="2932344"/>
            <a:ext cx="658277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8673577" y="2624136"/>
            <a:ext cx="794801" cy="504526"/>
          </a:xfrm>
          <a:custGeom>
            <a:avLst/>
            <a:gdLst/>
            <a:ahLst/>
            <a:cxnLst/>
            <a:rect r="r" b="b" t="t" l="l"/>
            <a:pathLst>
              <a:path h="504526" w="794801">
                <a:moveTo>
                  <a:pt x="0" y="0"/>
                </a:moveTo>
                <a:lnTo>
                  <a:pt x="794801" y="0"/>
                </a:lnTo>
                <a:lnTo>
                  <a:pt x="794801" y="504526"/>
                </a:lnTo>
                <a:lnTo>
                  <a:pt x="0" y="5045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99631" y="447675"/>
            <a:ext cx="13737944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  <a:spcBef>
                <a:spcPct val="0"/>
              </a:spcBef>
            </a:pPr>
            <a:r>
              <a:rPr lang="en-US" b="true" sz="60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Decoder convolucional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907517" y="9172575"/>
            <a:ext cx="5407503" cy="40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b="true" sz="21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Loss:</a:t>
            </a:r>
            <a:r>
              <a:rPr lang="en-US" sz="21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Combinação da Dice e da Cross-Entropy </a:t>
            </a:r>
          </a:p>
        </p:txBody>
      </p:sp>
      <p:sp>
        <p:nvSpPr>
          <p:cNvPr name="AutoShape 15" id="15"/>
          <p:cNvSpPr/>
          <p:nvPr/>
        </p:nvSpPr>
        <p:spPr>
          <a:xfrm>
            <a:off x="9468378" y="2922819"/>
            <a:ext cx="10564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9468378" y="2941869"/>
            <a:ext cx="1056450" cy="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9468378" y="7433880"/>
            <a:ext cx="438964" cy="28771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9142010" y="7181151"/>
            <a:ext cx="652737" cy="25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b="true" sz="1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Softmax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11288965" y="7118966"/>
            <a:ext cx="270845" cy="449566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0" id="20"/>
          <p:cNvSpPr txBox="true"/>
          <p:nvPr/>
        </p:nvSpPr>
        <p:spPr>
          <a:xfrm rot="0">
            <a:off x="11004776" y="6853508"/>
            <a:ext cx="2301300" cy="25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b="true" sz="1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Probabilidades das classes</a:t>
            </a:r>
          </a:p>
        </p:txBody>
      </p:sp>
      <p:sp>
        <p:nvSpPr>
          <p:cNvPr name="AutoShape 21" id="21"/>
          <p:cNvSpPr/>
          <p:nvPr/>
        </p:nvSpPr>
        <p:spPr>
          <a:xfrm flipH="true" flipV="true">
            <a:off x="15238646" y="3408010"/>
            <a:ext cx="176517" cy="303090"/>
          </a:xfrm>
          <a:prstGeom prst="line">
            <a:avLst/>
          </a:prstGeom>
          <a:ln cap="flat" w="1905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2" id="22"/>
          <p:cNvSpPr txBox="true"/>
          <p:nvPr/>
        </p:nvSpPr>
        <p:spPr>
          <a:xfrm rot="0">
            <a:off x="15114042" y="3722123"/>
            <a:ext cx="2301300" cy="252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0"/>
              </a:lnSpc>
            </a:pPr>
            <a:r>
              <a:rPr lang="en-US" b="true" sz="1300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Mapa de segmentação final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DAGWdgH2dgw</dc:identifier>
  <dcterms:modified xsi:type="dcterms:W3CDTF">2011-08-01T06:04:30Z</dcterms:modified>
  <cp:revision>1</cp:revision>
  <dc:title>Fibrosis Segmentation in Cardiac Resonance Imaging</dc:title>
</cp:coreProperties>
</file>